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74" r:id="rId7"/>
    <p:sldId id="266" r:id="rId8"/>
    <p:sldId id="261" r:id="rId9"/>
    <p:sldId id="262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64" r:id="rId18"/>
    <p:sldId id="265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1566" y="-13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3177A-1785-4EC1-97C0-FDFCC3145270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2624A-3438-4DC6-9CB6-91C6EB37E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12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3177A-1785-4EC1-97C0-FDFCC3145270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2624A-3438-4DC6-9CB6-91C6EB37E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3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3177A-1785-4EC1-97C0-FDFCC3145270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2624A-3438-4DC6-9CB6-91C6EB37E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18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3177A-1785-4EC1-97C0-FDFCC3145270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2624A-3438-4DC6-9CB6-91C6EB37E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51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3177A-1785-4EC1-97C0-FDFCC3145270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2624A-3438-4DC6-9CB6-91C6EB37E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3177A-1785-4EC1-97C0-FDFCC3145270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2624A-3438-4DC6-9CB6-91C6EB37E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3177A-1785-4EC1-97C0-FDFCC3145270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2624A-3438-4DC6-9CB6-91C6EB37E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02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3177A-1785-4EC1-97C0-FDFCC3145270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2624A-3438-4DC6-9CB6-91C6EB37E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75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3177A-1785-4EC1-97C0-FDFCC3145270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2624A-3438-4DC6-9CB6-91C6EB37E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91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3177A-1785-4EC1-97C0-FDFCC3145270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0E2624A-3438-4DC6-9CB6-91C6EB37E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036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3177A-1785-4EC1-97C0-FDFCC3145270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2624A-3438-4DC6-9CB6-91C6EB37E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52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3177A-1785-4EC1-97C0-FDFCC3145270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2624A-3438-4DC6-9CB6-91C6EB37E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61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3177A-1785-4EC1-97C0-FDFCC3145270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2624A-3438-4DC6-9CB6-91C6EB37E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776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3177A-1785-4EC1-97C0-FDFCC3145270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2624A-3438-4DC6-9CB6-91C6EB37E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05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3177A-1785-4EC1-97C0-FDFCC3145270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2624A-3438-4DC6-9CB6-91C6EB37E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26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3177A-1785-4EC1-97C0-FDFCC3145270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2624A-3438-4DC6-9CB6-91C6EB37E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46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3177A-1785-4EC1-97C0-FDFCC3145270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2624A-3438-4DC6-9CB6-91C6EB37E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671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673177A-1785-4EC1-97C0-FDFCC3145270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0E2624A-3438-4DC6-9CB6-91C6EB37E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27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5.png"/><Relationship Id="rId4" Type="http://schemas.openxmlformats.org/officeDocument/2006/relationships/image" Target="../media/image10.jpeg"/><Relationship Id="rId9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2088" y="1229941"/>
            <a:ext cx="6815669" cy="1515533"/>
          </a:xfrm>
        </p:spPr>
        <p:txBody>
          <a:bodyPr>
            <a:noAutofit/>
          </a:bodyPr>
          <a:lstStyle/>
          <a:p>
            <a:pPr algn="ctr"/>
            <a:r>
              <a:rPr lang="en-US" sz="4800" smtClean="0"/>
              <a:t>Whole Slide Image Stitching for Osteosarcoma detection</a:t>
            </a:r>
            <a:endParaRPr lang="en-US" sz="4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58264" y="3199529"/>
            <a:ext cx="6987645" cy="1388534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Ovidiu</a:t>
            </a:r>
            <a:r>
              <a:rPr lang="en-US" sz="2400" dirty="0" smtClean="0"/>
              <a:t> </a:t>
            </a:r>
            <a:r>
              <a:rPr lang="en-US" sz="2400" dirty="0" err="1" smtClean="0"/>
              <a:t>Daescu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442944" y="3871496"/>
            <a:ext cx="73723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Colaborators</a:t>
            </a:r>
            <a:r>
              <a:rPr lang="en-US" dirty="0" smtClean="0"/>
              <a:t>:</a:t>
            </a:r>
          </a:p>
          <a:p>
            <a:pPr algn="r"/>
            <a:r>
              <a:rPr lang="en-US" dirty="0" smtClean="0"/>
              <a:t> </a:t>
            </a:r>
          </a:p>
          <a:p>
            <a:pPr algn="r"/>
            <a:r>
              <a:rPr lang="en-US" dirty="0"/>
              <a:t>Bogdan </a:t>
            </a:r>
            <a:r>
              <a:rPr lang="en-US" dirty="0" err="1" smtClean="0"/>
              <a:t>Armaselu</a:t>
            </a:r>
            <a:r>
              <a:rPr lang="en-US"/>
              <a:t> </a:t>
            </a:r>
            <a:r>
              <a:rPr lang="en-US" smtClean="0"/>
              <a:t>and</a:t>
            </a:r>
            <a:r>
              <a:rPr lang="en-US" smtClean="0"/>
              <a:t> </a:t>
            </a:r>
            <a:r>
              <a:rPr lang="en-US" dirty="0"/>
              <a:t>Harish </a:t>
            </a:r>
            <a:r>
              <a:rPr lang="en-US" dirty="0" err="1"/>
              <a:t>Babu</a:t>
            </a:r>
            <a:r>
              <a:rPr lang="en-US" dirty="0"/>
              <a:t> </a:t>
            </a:r>
            <a:r>
              <a:rPr lang="en-US" dirty="0" err="1" smtClean="0"/>
              <a:t>Arunachalam</a:t>
            </a:r>
            <a:endParaRPr lang="en-US" dirty="0"/>
          </a:p>
          <a:p>
            <a:pPr algn="r"/>
            <a:r>
              <a:rPr lang="en-US" i="1" dirty="0"/>
              <a:t>University of Texas at </a:t>
            </a:r>
            <a:r>
              <a:rPr lang="en-US" i="1" dirty="0" smtClean="0"/>
              <a:t>Dallas</a:t>
            </a:r>
          </a:p>
          <a:p>
            <a:pPr algn="r"/>
            <a:endParaRPr lang="en-US" dirty="0" smtClean="0"/>
          </a:p>
          <a:p>
            <a:pPr algn="r"/>
            <a:r>
              <a:rPr lang="en-US" dirty="0"/>
              <a:t>John-Paul Bach, Kevin Cederberg, Dinesh </a:t>
            </a:r>
            <a:r>
              <a:rPr lang="en-US" dirty="0" err="1"/>
              <a:t>Rakheja</a:t>
            </a:r>
            <a:r>
              <a:rPr lang="en-US" dirty="0"/>
              <a:t>, Anita </a:t>
            </a:r>
            <a:r>
              <a:rPr lang="en-US" dirty="0" err="1"/>
              <a:t>Sengupta</a:t>
            </a:r>
            <a:r>
              <a:rPr lang="en-US" dirty="0"/>
              <a:t>, Stephen </a:t>
            </a:r>
            <a:r>
              <a:rPr lang="en-US" dirty="0" err="1"/>
              <a:t>Skapek</a:t>
            </a:r>
            <a:r>
              <a:rPr lang="en-US" dirty="0"/>
              <a:t> </a:t>
            </a:r>
            <a:endParaRPr lang="en-US" dirty="0" smtClean="0"/>
          </a:p>
          <a:p>
            <a:pPr algn="r"/>
            <a:r>
              <a:rPr lang="en-US" dirty="0" smtClean="0"/>
              <a:t>and </a:t>
            </a:r>
            <a:r>
              <a:rPr lang="en-US" dirty="0"/>
              <a:t>Patrick </a:t>
            </a:r>
            <a:r>
              <a:rPr lang="en-US" dirty="0" err="1" smtClean="0"/>
              <a:t>Leavey</a:t>
            </a:r>
            <a:endParaRPr lang="en-US" dirty="0" smtClean="0"/>
          </a:p>
          <a:p>
            <a:pPr algn="r"/>
            <a:r>
              <a:rPr lang="en-US" i="1" dirty="0" smtClean="0"/>
              <a:t>UT Southwestern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6368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en-US" dirty="0" smtClean="0"/>
              <a:t>Quad generation (1/3)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081213"/>
            <a:ext cx="10388603" cy="4876801"/>
          </a:xfrm>
        </p:spPr>
        <p:txBody>
          <a:bodyPr>
            <a:normAutofit/>
          </a:bodyPr>
          <a:lstStyle/>
          <a:p>
            <a:r>
              <a:rPr lang="en-US" b="1" dirty="0" smtClean="0"/>
              <a:t>Input</a:t>
            </a:r>
            <a:r>
              <a:rPr lang="en-US" dirty="0" smtClean="0"/>
              <a:t>: Gross image containing dark lines representing slicing boundaries</a:t>
            </a:r>
          </a:p>
          <a:p>
            <a:r>
              <a:rPr lang="en-US" b="1" dirty="0" smtClean="0"/>
              <a:t>Output</a:t>
            </a:r>
            <a:r>
              <a:rPr lang="en-US" dirty="0" smtClean="0"/>
              <a:t>: Quad data file</a:t>
            </a:r>
          </a:p>
          <a:p>
            <a:r>
              <a:rPr lang="en-US" dirty="0" smtClean="0"/>
              <a:t>The quads data are generated as follows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The gross image is run through Canny edge detector to generate the grid lines.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dirty="0" smtClean="0"/>
              <a:t>A Gaussian filter of (kernel width 5) is used to remove crooked/ skinny lines that are of less significance.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dirty="0" smtClean="0"/>
              <a:t>A color gradient of 60 is used to remove false positives and gray out colors less than threshold value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  <a:p>
            <a:pPr marL="1428750" lvl="2" indent="-514350">
              <a:buFont typeface="+mj-lt"/>
              <a:buAutoNum type="alphaL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2176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/>
          <a:lstStyle/>
          <a:p>
            <a:r>
              <a:rPr lang="en-US" dirty="0" smtClean="0"/>
              <a:t>Quad generation– cont’d(2/3)…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09" y="1238249"/>
            <a:ext cx="10018713" cy="4962526"/>
          </a:xfrm>
        </p:spPr>
        <p:txBody>
          <a:bodyPr>
            <a:normAutofit/>
          </a:bodyPr>
          <a:lstStyle/>
          <a:p>
            <a:pPr marL="457200" lvl="1" indent="-457200">
              <a:buFont typeface="+mj-lt"/>
              <a:buAutoNum type="arabicPeriod" startAt="2"/>
            </a:pPr>
            <a:r>
              <a:rPr lang="en-US" b="1" dirty="0" smtClean="0"/>
              <a:t>This image is the input for the Hough transform, to estimate the angle of tilt of gross image with axis.</a:t>
            </a:r>
          </a:p>
          <a:p>
            <a:pPr marL="1028700" lvl="2" indent="-514350">
              <a:buFont typeface="+mj-lt"/>
              <a:buAutoNum type="alphaLcPeriod"/>
            </a:pPr>
            <a:r>
              <a:rPr lang="en-US" dirty="0"/>
              <a:t>H( r, </a:t>
            </a:r>
            <a:r>
              <a:rPr lang="el-GR" dirty="0"/>
              <a:t>θ</a:t>
            </a:r>
            <a:r>
              <a:rPr lang="en-US" dirty="0"/>
              <a:t> </a:t>
            </a:r>
            <a:r>
              <a:rPr lang="en-US" dirty="0" smtClean="0"/>
              <a:t>) is the </a:t>
            </a:r>
            <a:r>
              <a:rPr lang="en-US" dirty="0"/>
              <a:t>number of points on a line L( r, </a:t>
            </a:r>
            <a:r>
              <a:rPr lang="el-GR" dirty="0"/>
              <a:t>θ</a:t>
            </a:r>
            <a:r>
              <a:rPr lang="en-US" dirty="0"/>
              <a:t>)  such that ‘r’ is the length of the line L from the origin O</a:t>
            </a:r>
          </a:p>
          <a:p>
            <a:pPr marL="1028700" lvl="2" indent="-514350">
              <a:buFont typeface="+mj-lt"/>
              <a:buAutoNum type="alphaLcPeriod"/>
            </a:pPr>
            <a:r>
              <a:rPr lang="en-US" dirty="0"/>
              <a:t>The most common angle of the lines in image is estimated as </a:t>
            </a:r>
            <a:r>
              <a:rPr lang="el-GR" dirty="0"/>
              <a:t>θ</a:t>
            </a:r>
            <a:r>
              <a:rPr lang="en-US" dirty="0"/>
              <a:t>*</a:t>
            </a:r>
          </a:p>
          <a:p>
            <a:pPr marL="1028700" lvl="2" indent="-514350">
              <a:buFont typeface="+mj-lt"/>
              <a:buAutoNum type="alphaLcPeriod"/>
            </a:pPr>
            <a:r>
              <a:rPr lang="en-US" dirty="0"/>
              <a:t>The gross image is rotated by an angle of </a:t>
            </a:r>
            <a:r>
              <a:rPr lang="el-GR" dirty="0"/>
              <a:t>θ</a:t>
            </a:r>
            <a:r>
              <a:rPr lang="en-US" dirty="0"/>
              <a:t>* so that the image is axis aligned</a:t>
            </a:r>
          </a:p>
          <a:p>
            <a:pPr marL="457200" lvl="1" indent="-457200">
              <a:buFont typeface="+mj-lt"/>
              <a:buAutoNum type="arabicPeriod" startAt="2"/>
            </a:pPr>
            <a:r>
              <a:rPr lang="en-US" b="1" dirty="0" smtClean="0"/>
              <a:t>Post processing Steps</a:t>
            </a:r>
          </a:p>
          <a:p>
            <a:pPr marL="914400" lvl="2" indent="-457200">
              <a:buFont typeface="+mj-lt"/>
              <a:buAutoNum type="alphaLcPeriod"/>
            </a:pPr>
            <a:r>
              <a:rPr lang="en-US" dirty="0"/>
              <a:t>Edge detection algorithms detect bone margins as edges and hence lines greater than threshold L = 2*</a:t>
            </a:r>
            <a:r>
              <a:rPr lang="en-US" dirty="0" err="1"/>
              <a:t>sqrt</a:t>
            </a:r>
            <a:r>
              <a:rPr lang="en-US" dirty="0"/>
              <a:t>(</a:t>
            </a:r>
            <a:r>
              <a:rPr lang="en-US" dirty="0" err="1"/>
              <a:t>WxH</a:t>
            </a:r>
            <a:r>
              <a:rPr lang="en-US" dirty="0"/>
              <a:t>) are selected.</a:t>
            </a:r>
          </a:p>
          <a:p>
            <a:pPr marL="914400" lvl="2" indent="-457200">
              <a:buFont typeface="+mj-lt"/>
              <a:buAutoNum type="alphaLcPeriod"/>
            </a:pPr>
            <a:r>
              <a:rPr lang="en-US" dirty="0"/>
              <a:t>Lines with distance greater than L/2 = </a:t>
            </a:r>
            <a:r>
              <a:rPr lang="en-US" dirty="0" err="1"/>
              <a:t>sqrt</a:t>
            </a:r>
            <a:r>
              <a:rPr lang="en-US" dirty="0"/>
              <a:t>(</a:t>
            </a:r>
            <a:r>
              <a:rPr lang="en-US" dirty="0" err="1"/>
              <a:t>WxH</a:t>
            </a:r>
            <a:r>
              <a:rPr lang="en-US" dirty="0"/>
              <a:t>) pixels are discarded to remove false positives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86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en-US" dirty="0" smtClean="0"/>
              <a:t>Quad generation - cont’d (3/3)…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09" y="1594282"/>
            <a:ext cx="10018713" cy="3124201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b="1" dirty="0" smtClean="0"/>
              <a:t>Computing quads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 smtClean="0"/>
              <a:t>All the grid lines computed in previous step are sorted, horizontal lines by X coordinates and vertical lines by Y-coordinates.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 smtClean="0"/>
              <a:t>An intersection of the horizontal and vertical lines yield bounding boxes of X,Y, Width, Height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 smtClean="0"/>
              <a:t>They are then written into </a:t>
            </a:r>
            <a:r>
              <a:rPr lang="en-US" dirty="0"/>
              <a:t>a quad file as &lt;WSI name, X, Y, width, height</a:t>
            </a:r>
            <a:r>
              <a:rPr lang="en-US" dirty="0" smtClean="0"/>
              <a:t>&gt;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 smtClean="0"/>
              <a:t>The WSIs are numbered in lexicographical order from left to right and their position in gross images are computed in non-decreasing order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875" y="5012315"/>
            <a:ext cx="3324225" cy="1492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9572" y="5014530"/>
            <a:ext cx="770733" cy="1490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ight Arrow 5"/>
          <p:cNvSpPr/>
          <p:nvPr/>
        </p:nvSpPr>
        <p:spPr>
          <a:xfrm>
            <a:off x="6715916" y="5483513"/>
            <a:ext cx="1278734" cy="328613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87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en-US" dirty="0" smtClean="0"/>
              <a:t>Seamless Image Stitching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566862"/>
            <a:ext cx="10018713" cy="3124201"/>
          </a:xfrm>
        </p:spPr>
        <p:txBody>
          <a:bodyPr/>
          <a:lstStyle/>
          <a:p>
            <a:r>
              <a:rPr lang="en-US" b="1" dirty="0" smtClean="0"/>
              <a:t>Input</a:t>
            </a:r>
            <a:r>
              <a:rPr lang="en-US" dirty="0" smtClean="0"/>
              <a:t>: WSI files and Quad data file</a:t>
            </a:r>
          </a:p>
          <a:p>
            <a:r>
              <a:rPr lang="en-US" b="1" dirty="0" smtClean="0"/>
              <a:t>Output</a:t>
            </a:r>
            <a:r>
              <a:rPr lang="en-US" dirty="0" smtClean="0"/>
              <a:t>: Seamlessly stitched final image</a:t>
            </a:r>
          </a:p>
          <a:p>
            <a:r>
              <a:rPr lang="en-US" dirty="0" smtClean="0"/>
              <a:t>The image stitching is performed as follows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Image rotation based on pairwise correlation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Seamless image stitching based on pairwise gradient matching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Image rendering through coordinate mapping and transformation 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81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/>
          <a:lstStyle/>
          <a:p>
            <a:r>
              <a:rPr lang="en-US" dirty="0" smtClean="0"/>
              <a:t>Seamless image stitching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08" y="876299"/>
            <a:ext cx="10018713" cy="312420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Image rotation based on pairwise correlation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Two images </a:t>
            </a:r>
            <a:r>
              <a:rPr lang="en-US" dirty="0" err="1" smtClean="0"/>
              <a:t>Ri</a:t>
            </a:r>
            <a:r>
              <a:rPr lang="en-US" dirty="0" smtClean="0"/>
              <a:t> and </a:t>
            </a:r>
            <a:r>
              <a:rPr lang="en-US" dirty="0" err="1" smtClean="0"/>
              <a:t>Rj</a:t>
            </a:r>
            <a:r>
              <a:rPr lang="en-US" dirty="0" smtClean="0"/>
              <a:t> are rotated to find the best match.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The following pairwise calculation is used on each pixel of </a:t>
            </a:r>
            <a:r>
              <a:rPr lang="en-US" dirty="0" err="1" smtClean="0"/>
              <a:t>Ri</a:t>
            </a:r>
            <a:r>
              <a:rPr lang="en-US" dirty="0" smtClean="0"/>
              <a:t> and </a:t>
            </a:r>
            <a:r>
              <a:rPr lang="en-US" dirty="0" err="1" smtClean="0"/>
              <a:t>Rj</a:t>
            </a:r>
            <a:r>
              <a:rPr lang="en-US" dirty="0" smtClean="0"/>
              <a:t> within window ‘w’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866" y="3356972"/>
            <a:ext cx="4209647" cy="2343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792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en-US" dirty="0"/>
              <a:t>Seamless image </a:t>
            </a:r>
            <a:r>
              <a:rPr lang="en-US" dirty="0" smtClean="0"/>
              <a:t>stitching – cont’d (2/3)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09" y="1406322"/>
            <a:ext cx="10499144" cy="490626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b="1" dirty="0" smtClean="0"/>
              <a:t>For each of the WSIs in the dataset, the best pairwise gradient </a:t>
            </a:r>
            <a:r>
              <a:rPr lang="en-US" b="1" dirty="0" err="1" smtClean="0"/>
              <a:t>Gi</a:t>
            </a:r>
            <a:r>
              <a:rPr lang="en-US" b="1" dirty="0" smtClean="0"/>
              <a:t> and </a:t>
            </a:r>
            <a:r>
              <a:rPr lang="en-US" b="1" dirty="0" err="1" smtClean="0"/>
              <a:t>Gj</a:t>
            </a:r>
            <a:r>
              <a:rPr lang="en-US" b="1" dirty="0" smtClean="0"/>
              <a:t> is found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The best matching index for each row is computed for each row and each column </a:t>
            </a:r>
          </a:p>
          <a:p>
            <a:pPr marL="457200" indent="-457200">
              <a:buFont typeface="+mj-lt"/>
              <a:buAutoNum type="arabicPeriod" startAt="2"/>
            </a:pPr>
            <a:endParaRPr lang="en-US" dirty="0" smtClean="0"/>
          </a:p>
          <a:p>
            <a:pPr marL="457200" indent="-457200">
              <a:buFont typeface="+mj-lt"/>
              <a:buAutoNum type="arabicPeriod" startAt="2"/>
            </a:pPr>
            <a:endParaRPr lang="en-US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en-US" b="1" dirty="0"/>
              <a:t>Image rendering through coordinate mapping and transformation </a:t>
            </a:r>
            <a:r>
              <a:rPr lang="en-US" b="1" dirty="0" smtClean="0"/>
              <a:t>point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Based on the quads data, a coordinate map is populated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Each image is rendered by iterating the coordinate map 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804981" y="2971878"/>
            <a:ext cx="6831269" cy="374086"/>
            <a:chOff x="2828925" y="4729162"/>
            <a:chExt cx="6831269" cy="374086"/>
          </a:xfrm>
          <a:effectLst/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28925" y="4729162"/>
              <a:ext cx="5562600" cy="3714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91525" y="4729162"/>
              <a:ext cx="1268669" cy="3740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01706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en-US" dirty="0"/>
              <a:t>Seamless image stitching – cont’d </a:t>
            </a:r>
            <a:r>
              <a:rPr lang="en-US" dirty="0" smtClean="0"/>
              <a:t>(3/3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776481"/>
            <a:ext cx="10018713" cy="377408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images might suffer from noise and blurred regions which might affect image stitching. </a:t>
            </a:r>
          </a:p>
          <a:p>
            <a:r>
              <a:rPr lang="en-US" dirty="0" smtClean="0"/>
              <a:t>In case the gradient calculation is same for two images, the image orientation might be wrong</a:t>
            </a:r>
          </a:p>
          <a:p>
            <a:r>
              <a:rPr lang="en-US" dirty="0" smtClean="0"/>
              <a:t>Such incorrect image rendering is corrected manually by calculating transformation points from quad record, QR </a:t>
            </a:r>
          </a:p>
          <a:p>
            <a:pPr lvl="1"/>
            <a:r>
              <a:rPr lang="en-US" dirty="0" smtClean="0"/>
              <a:t>Coordinates are calculated based on the following condition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The transformation point of rotation is retrieved as follows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7144" y="3731522"/>
            <a:ext cx="2022451" cy="939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144" y="5200935"/>
            <a:ext cx="2981325" cy="781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082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28613"/>
            <a:ext cx="10018713" cy="1752599"/>
          </a:xfrm>
        </p:spPr>
        <p:txBody>
          <a:bodyPr/>
          <a:lstStyle/>
          <a:p>
            <a:r>
              <a:rPr lang="en-US" smtClean="0"/>
              <a:t>Some results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287" y="845847"/>
            <a:ext cx="10018713" cy="3124201"/>
          </a:xfrm>
        </p:spPr>
        <p:txBody>
          <a:bodyPr/>
          <a:lstStyle/>
          <a:p>
            <a:r>
              <a:rPr lang="en-US" dirty="0" smtClean="0"/>
              <a:t>All data were JPEG images, taken from UTSW Osteosarcoma patient database. All images are from positive cancer samples.</a:t>
            </a:r>
          </a:p>
          <a:p>
            <a:r>
              <a:rPr lang="en-US" dirty="0" smtClean="0"/>
              <a:t>We have </a:t>
            </a:r>
            <a:r>
              <a:rPr lang="en-US" dirty="0" smtClean="0">
                <a:latin typeface="Calibri" panose="020F0502020204030204" pitchFamily="34" charset="0"/>
              </a:rPr>
              <a:t>98</a:t>
            </a:r>
            <a:r>
              <a:rPr lang="en-US" dirty="0" smtClean="0"/>
              <a:t>% accuracy on the datasets we used.</a:t>
            </a:r>
          </a:p>
          <a:p>
            <a:r>
              <a:rPr lang="en-US" dirty="0" smtClean="0"/>
              <a:t>Results are as follows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75" y="3639381"/>
            <a:ext cx="2540141" cy="982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906" y="3047941"/>
            <a:ext cx="944870" cy="711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379" y="3366313"/>
            <a:ext cx="1043934" cy="785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16" y="3807307"/>
            <a:ext cx="916295" cy="689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503" y="4212108"/>
            <a:ext cx="931530" cy="701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972" y="4557013"/>
            <a:ext cx="931531" cy="701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009" y="4815712"/>
            <a:ext cx="979635" cy="737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535" y="2901404"/>
            <a:ext cx="3308506" cy="1339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407" y="4917720"/>
            <a:ext cx="3052763" cy="1270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484310" y="4917720"/>
            <a:ext cx="1930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Gross image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465009" y="5720995"/>
            <a:ext cx="1930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WSIs</a:t>
            </a: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421535" y="4367883"/>
            <a:ext cx="3308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/>
              <a:t>Seamless stitching in Java application</a:t>
            </a:r>
            <a:endParaRPr lang="en-US" sz="1400"/>
          </a:p>
        </p:txBody>
      </p:sp>
      <p:sp>
        <p:nvSpPr>
          <p:cNvPr id="16" name="TextBox 15"/>
          <p:cNvSpPr txBox="1"/>
          <p:nvPr/>
        </p:nvSpPr>
        <p:spPr>
          <a:xfrm>
            <a:off x="8458208" y="6300784"/>
            <a:ext cx="3471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/>
              <a:t>Seamless stitching in HTML/JS application</a:t>
            </a:r>
            <a:endParaRPr lang="en-US" sz="1400"/>
          </a:p>
        </p:txBody>
      </p:sp>
      <p:sp>
        <p:nvSpPr>
          <p:cNvPr id="17" name="Right Arrow 16"/>
          <p:cNvSpPr/>
          <p:nvPr/>
        </p:nvSpPr>
        <p:spPr>
          <a:xfrm>
            <a:off x="7052636" y="4367883"/>
            <a:ext cx="648331" cy="189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965830" y="4085680"/>
            <a:ext cx="76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O/P</a:t>
            </a:r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3971927" y="4085680"/>
            <a:ext cx="285750" cy="267330"/>
          </a:xfrm>
          <a:prstGeom prst="mathPlus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/>
          <a:lstStyle/>
          <a:p>
            <a:r>
              <a:rPr lang="en-US" smtClean="0"/>
              <a:t>Future work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09" y="1752599"/>
            <a:ext cx="10018713" cy="3124201"/>
          </a:xfrm>
        </p:spPr>
        <p:txBody>
          <a:bodyPr/>
          <a:lstStyle/>
          <a:p>
            <a:r>
              <a:rPr lang="en-US" smtClean="0"/>
              <a:t>Extend the application for SVS and Big-Tiff images</a:t>
            </a:r>
          </a:p>
          <a:p>
            <a:r>
              <a:rPr lang="en-US" smtClean="0"/>
              <a:t>Perform image analysis on SVS images.</a:t>
            </a:r>
          </a:p>
          <a:p>
            <a:pPr lvl="1"/>
            <a:r>
              <a:rPr lang="en-US" smtClean="0"/>
              <a:t>pixel-based, object-based and semantics-based segmentations</a:t>
            </a:r>
          </a:p>
          <a:p>
            <a:r>
              <a:rPr lang="en-US" smtClean="0"/>
              <a:t>Build knowledge base and learn Cancer Regions of Interest(ROIs) using Machine Learning techniques: predictive modelling, clustering</a:t>
            </a:r>
          </a:p>
          <a:p>
            <a:r>
              <a:rPr lang="en-US" smtClean="0"/>
              <a:t>Build a sliding window application for selective analysis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7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8689" y="1913020"/>
            <a:ext cx="10018713" cy="31242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Questions welcome </a:t>
            </a:r>
            <a:r>
              <a:rPr lang="en-US" sz="4000" dirty="0" smtClean="0">
                <a:sym typeface="Wingdings" panose="05000000000000000000" pitchFamily="2" charset="2"/>
              </a:rPr>
              <a:t>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50903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28575"/>
            <a:ext cx="10018713" cy="856397"/>
          </a:xfrm>
        </p:spPr>
        <p:txBody>
          <a:bodyPr/>
          <a:lstStyle/>
          <a:p>
            <a:r>
              <a:rPr lang="en-US" dirty="0" smtClean="0"/>
              <a:t>Topics of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3287" y="2101517"/>
            <a:ext cx="10018713" cy="492492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Digital pathology</a:t>
            </a:r>
          </a:p>
          <a:p>
            <a:r>
              <a:rPr lang="en-US" dirty="0" smtClean="0"/>
              <a:t>Whole Slide images (WSI)</a:t>
            </a:r>
          </a:p>
          <a:p>
            <a:r>
              <a:rPr lang="en-US" dirty="0" smtClean="0"/>
              <a:t>Image Stitching for WSI</a:t>
            </a:r>
          </a:p>
          <a:p>
            <a:r>
              <a:rPr lang="en-US" dirty="0" smtClean="0"/>
              <a:t>Image Stitching algorithms </a:t>
            </a:r>
          </a:p>
          <a:p>
            <a:r>
              <a:rPr lang="en-US" dirty="0" smtClean="0"/>
              <a:t>Problem Statement</a:t>
            </a:r>
          </a:p>
          <a:p>
            <a:r>
              <a:rPr lang="en-US" dirty="0" smtClean="0"/>
              <a:t>Architecture</a:t>
            </a:r>
          </a:p>
          <a:p>
            <a:r>
              <a:rPr lang="en-US" dirty="0" smtClean="0"/>
              <a:t>The algorithm – Quad detection</a:t>
            </a:r>
          </a:p>
          <a:p>
            <a:r>
              <a:rPr lang="en-US" dirty="0" smtClean="0"/>
              <a:t>Seamless image stitching</a:t>
            </a:r>
          </a:p>
          <a:p>
            <a:r>
              <a:rPr lang="en-US" dirty="0"/>
              <a:t>R</a:t>
            </a:r>
            <a:r>
              <a:rPr lang="en-US" dirty="0" smtClean="0"/>
              <a:t>esults</a:t>
            </a:r>
          </a:p>
          <a:p>
            <a:r>
              <a:rPr lang="en-US" dirty="0" smtClean="0"/>
              <a:t>Future work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42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338" y="5093843"/>
            <a:ext cx="1459364" cy="1098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en-US" smtClean="0"/>
              <a:t>Digital Pathology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0545" y="943182"/>
            <a:ext cx="10018713" cy="3124201"/>
          </a:xfrm>
        </p:spPr>
        <p:txBody>
          <a:bodyPr/>
          <a:lstStyle/>
          <a:p>
            <a:r>
              <a:rPr lang="en-US" dirty="0" smtClean="0"/>
              <a:t>Digital pathology is the organization, management and analysis of pathology information through digital images</a:t>
            </a:r>
          </a:p>
          <a:p>
            <a:r>
              <a:rPr lang="en-US" dirty="0" smtClean="0"/>
              <a:t>Images are large-resolution</a:t>
            </a:r>
          </a:p>
          <a:p>
            <a:r>
              <a:rPr lang="en-US" dirty="0" smtClean="0"/>
              <a:t>Processing is computationally complex due to size of image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650" y="4175904"/>
            <a:ext cx="1501833" cy="1130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430" y="4043077"/>
            <a:ext cx="3222079" cy="2149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ight Arrow 10"/>
          <p:cNvSpPr/>
          <p:nvPr/>
        </p:nvSpPr>
        <p:spPr>
          <a:xfrm>
            <a:off x="5281684" y="5093843"/>
            <a:ext cx="1091820" cy="212677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509902" y="6247080"/>
            <a:ext cx="3753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/>
              <a:t>Image courtesy: </a:t>
            </a:r>
            <a:r>
              <a:rPr lang="en-US" sz="1400" u="sng"/>
              <a:t>Kothari </a:t>
            </a:r>
            <a:r>
              <a:rPr lang="en-US" sz="1400" u="sng" smtClean="0"/>
              <a:t>S et al.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85954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en-US" smtClean="0"/>
              <a:t>Whole Slide Images (WSI)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650" y="1506156"/>
            <a:ext cx="10018713" cy="3124201"/>
          </a:xfrm>
        </p:spPr>
        <p:txBody>
          <a:bodyPr/>
          <a:lstStyle/>
          <a:p>
            <a:r>
              <a:rPr lang="en-US" dirty="0" smtClean="0"/>
              <a:t>High magnification images of cells and tissues</a:t>
            </a:r>
          </a:p>
          <a:p>
            <a:r>
              <a:rPr lang="en-US" dirty="0" smtClean="0"/>
              <a:t>Usually 20x or 40x times magnification</a:t>
            </a:r>
          </a:p>
          <a:p>
            <a:r>
              <a:rPr lang="en-US" dirty="0" smtClean="0"/>
              <a:t>Each image is made of number of tiled images</a:t>
            </a:r>
          </a:p>
          <a:p>
            <a:r>
              <a:rPr lang="en-US" dirty="0" smtClean="0"/>
              <a:t>There are very few open vendor image formats</a:t>
            </a:r>
          </a:p>
          <a:p>
            <a:r>
              <a:rPr lang="en-US" dirty="0" smtClean="0"/>
              <a:t>Uses</a:t>
            </a:r>
          </a:p>
          <a:p>
            <a:pPr lvl="1"/>
            <a:r>
              <a:rPr lang="en-US" dirty="0" smtClean="0"/>
              <a:t>Education, Research, Tele-pathology, Tele-consultation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174" y="5165139"/>
            <a:ext cx="1337765" cy="1306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752" y="1810810"/>
            <a:ext cx="2922611" cy="2191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125" y="5174694"/>
            <a:ext cx="2413948" cy="1287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507" y="5129698"/>
            <a:ext cx="2664870" cy="1332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951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/>
          <a:lstStyle/>
          <a:p>
            <a:r>
              <a:rPr lang="en-US" smtClean="0"/>
              <a:t>Image Stitching for WSI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08" y="1581149"/>
            <a:ext cx="10018713" cy="3124201"/>
          </a:xfrm>
        </p:spPr>
        <p:txBody>
          <a:bodyPr/>
          <a:lstStyle/>
          <a:p>
            <a:r>
              <a:rPr lang="en-US" smtClean="0"/>
              <a:t>Why is image stitching important ? </a:t>
            </a:r>
          </a:p>
          <a:p>
            <a:pPr lvl="1"/>
            <a:r>
              <a:rPr lang="en-US" smtClean="0"/>
              <a:t>Helps in pathological image reconstruction</a:t>
            </a:r>
          </a:p>
          <a:p>
            <a:pPr lvl="1"/>
            <a:r>
              <a:rPr lang="en-US" smtClean="0"/>
              <a:t>Gives a holistic view of slides under study</a:t>
            </a:r>
          </a:p>
          <a:p>
            <a:pPr lvl="1"/>
            <a:r>
              <a:rPr lang="en-US" smtClean="0"/>
              <a:t>Helps to understand the bigger picture of the specimen</a:t>
            </a:r>
          </a:p>
          <a:p>
            <a:pPr lvl="1"/>
            <a:r>
              <a:rPr lang="en-US" smtClean="0"/>
              <a:t>Helps to perform analysis on the gross image cumulatively.</a:t>
            </a:r>
          </a:p>
          <a:p>
            <a:pPr lvl="1"/>
            <a:endParaRPr lang="en-US" smtClean="0"/>
          </a:p>
          <a:p>
            <a:pPr lvl="1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112" y="4206809"/>
            <a:ext cx="944870" cy="711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585" y="4525181"/>
            <a:ext cx="1043934" cy="785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122" y="4966175"/>
            <a:ext cx="916295" cy="689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709" y="5370976"/>
            <a:ext cx="931530" cy="701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178" y="5715881"/>
            <a:ext cx="931531" cy="701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215" y="5974580"/>
            <a:ext cx="979635" cy="737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480" y="4792519"/>
            <a:ext cx="3060043" cy="1274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ight Arrow 13"/>
          <p:cNvSpPr/>
          <p:nvPr/>
        </p:nvSpPr>
        <p:spPr>
          <a:xfrm>
            <a:off x="4757738" y="5429520"/>
            <a:ext cx="1171575" cy="226465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1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/>
          <a:lstStyle/>
          <a:p>
            <a:r>
              <a:rPr lang="en-US" dirty="0" smtClean="0"/>
              <a:t>Image stitching algorithms – till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09" y="1752599"/>
            <a:ext cx="10018713" cy="3124201"/>
          </a:xfrm>
        </p:spPr>
        <p:txBody>
          <a:bodyPr/>
          <a:lstStyle/>
          <a:p>
            <a:r>
              <a:rPr lang="en-US" dirty="0" smtClean="0"/>
              <a:t>Require fixed dimensions of images</a:t>
            </a:r>
          </a:p>
          <a:p>
            <a:r>
              <a:rPr lang="en-US" dirty="0" smtClean="0"/>
              <a:t>Use color gradients, average pixel methods for matching (Ma et al.)</a:t>
            </a:r>
          </a:p>
          <a:p>
            <a:r>
              <a:rPr lang="en-US" dirty="0" smtClean="0"/>
              <a:t>Certain algorithms work with only fixed orientations (Gallagher et al.)</a:t>
            </a:r>
          </a:p>
          <a:p>
            <a:r>
              <a:rPr lang="en-US" dirty="0" smtClean="0"/>
              <a:t>Template image and image slides have same color gradients</a:t>
            </a:r>
          </a:p>
          <a:p>
            <a:r>
              <a:rPr lang="en-US" dirty="0" smtClean="0"/>
              <a:t>Very susceptible to noise in image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45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3287" y="1528010"/>
            <a:ext cx="10018713" cy="4912895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b="1" dirty="0" smtClean="0"/>
              <a:t>Given:</a:t>
            </a:r>
            <a:r>
              <a:rPr lang="en-US" dirty="0" smtClean="0"/>
              <a:t> A template image of an unprocessed bone, a set of WSIs</a:t>
            </a:r>
          </a:p>
          <a:p>
            <a:r>
              <a:rPr lang="en-US" b="1" dirty="0" smtClean="0"/>
              <a:t>To do:</a:t>
            </a:r>
            <a:r>
              <a:rPr lang="en-US" dirty="0" smtClean="0"/>
              <a:t> To reconstruct an image of WSIs using the template image</a:t>
            </a:r>
          </a:p>
          <a:p>
            <a:r>
              <a:rPr lang="en-US" b="1" dirty="0" smtClean="0"/>
              <a:t>Helpful parameters:</a:t>
            </a:r>
            <a:r>
              <a:rPr lang="en-US" dirty="0" smtClean="0"/>
              <a:t> The images are JPEG, image names belong to a specific naming order</a:t>
            </a:r>
            <a:endParaRPr lang="en-US" dirty="0"/>
          </a:p>
          <a:p>
            <a:r>
              <a:rPr lang="en-US" b="1" dirty="0" smtClean="0"/>
              <a:t>Typical Challenges</a:t>
            </a:r>
          </a:p>
          <a:p>
            <a:pPr lvl="1"/>
            <a:r>
              <a:rPr lang="en-US" dirty="0" smtClean="0"/>
              <a:t>Template image and WSIs have different color gradients</a:t>
            </a:r>
          </a:p>
          <a:p>
            <a:pPr lvl="1"/>
            <a:r>
              <a:rPr lang="en-US" dirty="0" smtClean="0"/>
              <a:t>Presence of artifacts</a:t>
            </a:r>
          </a:p>
          <a:p>
            <a:pPr lvl="1"/>
            <a:r>
              <a:rPr lang="en-US" dirty="0" smtClean="0"/>
              <a:t>Orientation issues</a:t>
            </a:r>
          </a:p>
          <a:p>
            <a:pPr lvl="1"/>
            <a:r>
              <a:rPr lang="en-US" dirty="0" smtClean="0"/>
              <a:t>Presence of noise in the form of inks, blurry images</a:t>
            </a:r>
          </a:p>
          <a:p>
            <a:pPr lvl="1"/>
            <a:r>
              <a:rPr lang="en-US" dirty="0" smtClean="0"/>
              <a:t>Presence of large white margins</a:t>
            </a:r>
          </a:p>
          <a:p>
            <a:pPr lvl="1"/>
            <a:r>
              <a:rPr lang="en-US" dirty="0" smtClean="0"/>
              <a:t>Dimensions of WSIs are not consistent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7424" y="3144659"/>
            <a:ext cx="2675188" cy="1200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880" y="4668662"/>
            <a:ext cx="944870" cy="711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353" y="4987034"/>
            <a:ext cx="1043934" cy="785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890" y="5428028"/>
            <a:ext cx="916295" cy="689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236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en-US" smtClean="0"/>
              <a:t>Architecture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0" y="1752599"/>
            <a:ext cx="10129842" cy="3376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833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en-US" smtClean="0"/>
              <a:t>The Algorithm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672" y="2852740"/>
            <a:ext cx="10018713" cy="40052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There are two phases for the algorithm</a:t>
            </a:r>
          </a:p>
          <a:p>
            <a:pPr marL="457200" indent="-457200">
              <a:buAutoNum type="arabicPeriod"/>
            </a:pPr>
            <a:r>
              <a:rPr lang="en-US" b="1" dirty="0" smtClean="0"/>
              <a:t>Quad generation </a:t>
            </a:r>
            <a:r>
              <a:rPr lang="en-US" b="1" i="1" dirty="0" smtClean="0"/>
              <a:t>&lt;Input: gross image&gt;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 smtClean="0"/>
              <a:t>The gross image is run through Canny edge detector and grid lines are identified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 smtClean="0"/>
              <a:t>The output image is then axis aligned using Hough transform and quads are generated</a:t>
            </a:r>
          </a:p>
          <a:p>
            <a:pPr marL="457200" indent="-457200">
              <a:buAutoNum type="arabicPeriod"/>
            </a:pPr>
            <a:r>
              <a:rPr lang="en-US" b="1" dirty="0" smtClean="0"/>
              <a:t>Seamless image stitching </a:t>
            </a:r>
            <a:r>
              <a:rPr lang="en-US" b="1" i="1" dirty="0" smtClean="0"/>
              <a:t>&lt;Input: WSIs, Quad file &gt;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 smtClean="0"/>
              <a:t>The WSIs are then subjected to pairwise correlation using quads value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 smtClean="0"/>
              <a:t>Stitching is performed based on pairwise gradient matching and canvas rendering through Coordinate maps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 smtClean="0"/>
          </a:p>
          <a:p>
            <a:pPr lvl="1"/>
            <a:endParaRPr lang="en-US" dirty="0"/>
          </a:p>
          <a:p>
            <a:pPr marL="285750"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39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1A9F9826-882C-40B9-8F38-5A3B8CFD19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4230</TotalTime>
  <Words>1038</Words>
  <Application>Microsoft Office PowerPoint</Application>
  <PresentationFormat>Custom</PresentationFormat>
  <Paragraphs>141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Parallax</vt:lpstr>
      <vt:lpstr>Whole Slide Image Stitching for Osteosarcoma detection</vt:lpstr>
      <vt:lpstr>Topics of presentation</vt:lpstr>
      <vt:lpstr>Digital Pathology</vt:lpstr>
      <vt:lpstr>Whole Slide Images (WSI)</vt:lpstr>
      <vt:lpstr>Image Stitching for WSI</vt:lpstr>
      <vt:lpstr>Image stitching algorithms – till now</vt:lpstr>
      <vt:lpstr>Problem Statement</vt:lpstr>
      <vt:lpstr>Architecture</vt:lpstr>
      <vt:lpstr>The Algorithm</vt:lpstr>
      <vt:lpstr>Quad generation (1/3)</vt:lpstr>
      <vt:lpstr>Quad generation– cont’d(2/3)…</vt:lpstr>
      <vt:lpstr>Quad generation - cont’d (3/3)…</vt:lpstr>
      <vt:lpstr>Seamless Image Stitching</vt:lpstr>
      <vt:lpstr>Seamless image stitching</vt:lpstr>
      <vt:lpstr>Seamless image stitching – cont’d (2/3)</vt:lpstr>
      <vt:lpstr>Seamless image stitching – cont’d (3/3)</vt:lpstr>
      <vt:lpstr>Some results</vt:lpstr>
      <vt:lpstr>Future work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Whole Slide Image Stitching for Osteosarcoma detection</dc:title>
  <dc:creator>Harish Babu Arunachalam</dc:creator>
  <cp:lastModifiedBy>daescu</cp:lastModifiedBy>
  <cp:revision>51</cp:revision>
  <dcterms:created xsi:type="dcterms:W3CDTF">2015-10-12T18:03:53Z</dcterms:created>
  <dcterms:modified xsi:type="dcterms:W3CDTF">2016-03-24T16:45:36Z</dcterms:modified>
</cp:coreProperties>
</file>