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7" r:id="rId5"/>
    <p:sldId id="282" r:id="rId6"/>
    <p:sldId id="276" r:id="rId7"/>
    <p:sldId id="274" r:id="rId8"/>
    <p:sldId id="258" r:id="rId9"/>
    <p:sldId id="260" r:id="rId10"/>
    <p:sldId id="263" r:id="rId11"/>
    <p:sldId id="268" r:id="rId12"/>
    <p:sldId id="270" r:id="rId13"/>
    <p:sldId id="278" r:id="rId14"/>
    <p:sldId id="271" r:id="rId15"/>
    <p:sldId id="279" r:id="rId16"/>
    <p:sldId id="280" r:id="rId17"/>
    <p:sldId id="281" r:id="rId18"/>
    <p:sldId id="272" r:id="rId19"/>
    <p:sldId id="273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-22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2246-1684-401C-831E-05476A16430F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61167-3096-4D51-A3E0-A33B16264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blp2.uni-trier.de/db/conf/fsttcs/fsttcs9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Largest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Separating Rectangles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/>
          </a:bodyPr>
          <a:lstStyle/>
          <a:p>
            <a:r>
              <a:rPr lang="en-US" sz="3000" b="1" u="sng" dirty="0" smtClean="0">
                <a:solidFill>
                  <a:srgbClr val="FF0000"/>
                </a:solidFill>
              </a:rPr>
              <a:t>Bogdan </a:t>
            </a:r>
            <a:r>
              <a:rPr lang="en-US" sz="3000" b="1" u="sng" dirty="0" err="1" smtClean="0">
                <a:solidFill>
                  <a:srgbClr val="FF0000"/>
                </a:solidFill>
              </a:rPr>
              <a:t>Armaselu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rgbClr val="0070C0"/>
                </a:solidFill>
              </a:rPr>
              <a:t>Ovidiu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</a:rPr>
              <a:t>Daescu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dirty="0" err="1" smtClean="0">
                <a:solidFill>
                  <a:srgbClr val="FF0000"/>
                </a:solidFill>
              </a:rPr>
              <a:t>Chenglin</a:t>
            </a:r>
            <a:r>
              <a:rPr lang="en-US" sz="3000" dirty="0" smtClean="0">
                <a:solidFill>
                  <a:srgbClr val="FF0000"/>
                </a:solidFill>
              </a:rPr>
              <a:t> Fan </a:t>
            </a:r>
            <a:r>
              <a:rPr lang="en-US" sz="3000" dirty="0" smtClean="0">
                <a:solidFill>
                  <a:schemeClr val="tx1"/>
                </a:solidFill>
              </a:rPr>
              <a:t>and </a:t>
            </a:r>
            <a:r>
              <a:rPr lang="en-US" sz="3000" dirty="0" smtClean="0">
                <a:solidFill>
                  <a:srgbClr val="0070C0"/>
                </a:solidFill>
              </a:rPr>
              <a:t>Benjamin </a:t>
            </a:r>
            <a:r>
              <a:rPr lang="en-US" sz="3000" dirty="0" err="1" smtClean="0">
                <a:solidFill>
                  <a:srgbClr val="0070C0"/>
                </a:solidFill>
              </a:rPr>
              <a:t>Raichel</a:t>
            </a:r>
            <a:endParaRPr lang="en-US" sz="3000" dirty="0" smtClean="0">
              <a:solidFill>
                <a:srgbClr val="0070C0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University of Texas at Dallas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</a:t>
            </a:r>
            <a:r>
              <a:rPr lang="en-US" dirty="0" smtClean="0">
                <a:sym typeface="Wingdings" panose="05000000000000000000" pitchFamily="2" charset="2"/>
              </a:rPr>
              <a:t> Staircase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The </a:t>
            </a:r>
            <a:r>
              <a:rPr lang="en-US" sz="2400" dirty="0" smtClean="0"/>
              <a:t>original problem reduces to the </a:t>
            </a:r>
            <a:r>
              <a:rPr lang="en-US" sz="2400" b="1" dirty="0" smtClean="0"/>
              <a:t>Staircase Problem</a:t>
            </a:r>
            <a:r>
              <a:rPr lang="en-US" sz="2400" dirty="0" smtClean="0"/>
              <a:t>, stated as follows.</a:t>
            </a:r>
          </a:p>
          <a:p>
            <a:pPr lvl="2"/>
            <a:r>
              <a:rPr lang="en-US" sz="2000" dirty="0" smtClean="0"/>
              <a:t>Given AA rectangles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min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max</a:t>
            </a:r>
            <a:r>
              <a:rPr lang="en-US" sz="2000" dirty="0" smtClean="0"/>
              <a:t>, with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min</a:t>
            </a:r>
            <a:r>
              <a:rPr lang="en-US" sz="2000" dirty="0" smtClean="0"/>
              <a:t> contained in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max</a:t>
            </a:r>
            <a:r>
              <a:rPr lang="en-US" sz="2000" dirty="0" smtClean="0"/>
              <a:t>, and a staircase for each quadrant defined by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min</a:t>
            </a:r>
            <a:endParaRPr lang="en-US" sz="2000" dirty="0" smtClean="0"/>
          </a:p>
          <a:p>
            <a:pPr lvl="2"/>
            <a:r>
              <a:rPr lang="en-US" sz="2000" dirty="0" smtClean="0"/>
              <a:t>Goal is to find the largest area rectangle </a:t>
            </a:r>
            <a:r>
              <a:rPr lang="en-US" sz="2000" i="1" dirty="0" smtClean="0"/>
              <a:t>S*</a:t>
            </a:r>
            <a:r>
              <a:rPr lang="en-US" sz="2000" dirty="0" smtClean="0"/>
              <a:t> containing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min</a:t>
            </a:r>
            <a:r>
              <a:rPr lang="en-US" sz="2000" i="1" baseline="-25000" dirty="0" smtClean="0"/>
              <a:t> </a:t>
            </a:r>
            <a:r>
              <a:rPr lang="en-US" sz="2000" dirty="0" smtClean="0"/>
              <a:t>and not containing any point of any staircase.	</a:t>
            </a:r>
            <a:endParaRPr lang="en-US" sz="2400" dirty="0" smtClean="0"/>
          </a:p>
          <a:p>
            <a:pPr lvl="1"/>
            <a:r>
              <a:rPr lang="en-US" sz="2400" dirty="0" smtClean="0"/>
              <a:t>We solve Staircase Problem in </a:t>
            </a:r>
            <a:r>
              <a:rPr lang="en-US" sz="2400" b="1" dirty="0" smtClean="0"/>
              <a:t>O(</a:t>
            </a:r>
            <a:r>
              <a:rPr lang="en-US" sz="2400" b="1" i="1" dirty="0" smtClean="0"/>
              <a:t>t</a:t>
            </a:r>
            <a:r>
              <a:rPr lang="en-US" sz="2400" b="1" dirty="0" smtClean="0"/>
              <a:t>)</a:t>
            </a:r>
            <a:r>
              <a:rPr lang="en-US" sz="2400" dirty="0" smtClean="0"/>
              <a:t> time, where </a:t>
            </a:r>
            <a:r>
              <a:rPr lang="en-US" sz="2400" i="1" dirty="0" smtClean="0"/>
              <a:t>t</a:t>
            </a:r>
            <a:r>
              <a:rPr lang="en-US" sz="2400" dirty="0" smtClean="0"/>
              <a:t> is the complexity of the staircase</a:t>
            </a:r>
          </a:p>
          <a:p>
            <a:pPr lvl="2"/>
            <a:r>
              <a:rPr lang="en-US" sz="2000" dirty="0" smtClean="0"/>
              <a:t>Removed </a:t>
            </a:r>
            <a:r>
              <a:rPr lang="el-GR" sz="2000" b="1" dirty="0" smtClean="0">
                <a:latin typeface="Calibri"/>
              </a:rPr>
              <a:t>α</a:t>
            </a:r>
            <a:r>
              <a:rPr lang="en-US" sz="2000" b="1" dirty="0" smtClean="0">
                <a:latin typeface="Calibri"/>
              </a:rPr>
              <a:t>(t) </a:t>
            </a:r>
            <a:r>
              <a:rPr lang="en-US" sz="2000" dirty="0" smtClean="0">
                <a:latin typeface="Calibri"/>
              </a:rPr>
              <a:t>factor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lvl="1"/>
            <a:r>
              <a:rPr lang="en-US" sz="2400" dirty="0" smtClean="0"/>
              <a:t>Since </a:t>
            </a:r>
            <a:r>
              <a:rPr lang="en-US" sz="2400" i="1" dirty="0" smtClean="0"/>
              <a:t>t</a:t>
            </a:r>
            <a:r>
              <a:rPr lang="en-US" sz="2400" dirty="0" smtClean="0"/>
              <a:t> = O(</a:t>
            </a:r>
            <a:r>
              <a:rPr lang="en-US" sz="2400" i="1" dirty="0" smtClean="0"/>
              <a:t>m</a:t>
            </a:r>
            <a:r>
              <a:rPr lang="en-US" sz="2400" dirty="0" smtClean="0"/>
              <a:t>) and computing ST() takes O(</a:t>
            </a:r>
            <a:r>
              <a:rPr lang="en-US" sz="2400" i="1" dirty="0" smtClean="0"/>
              <a:t>m</a:t>
            </a:r>
            <a:r>
              <a:rPr lang="en-US" sz="2400" dirty="0" smtClean="0"/>
              <a:t> log </a:t>
            </a:r>
            <a:r>
              <a:rPr lang="en-US" sz="2400" i="1" dirty="0" smtClean="0"/>
              <a:t>m</a:t>
            </a:r>
            <a:r>
              <a:rPr lang="en-US" sz="2400" dirty="0" smtClean="0"/>
              <a:t>) time, we solve Original Problem in O(</a:t>
            </a:r>
            <a:r>
              <a:rPr lang="en-US" sz="2400" i="1" dirty="0" smtClean="0"/>
              <a:t>m</a:t>
            </a:r>
            <a:r>
              <a:rPr lang="en-US" sz="2400" dirty="0" smtClean="0"/>
              <a:t> log </a:t>
            </a:r>
            <a:r>
              <a:rPr lang="en-US" sz="2400" i="1" dirty="0" smtClean="0"/>
              <a:t>m</a:t>
            </a:r>
            <a:r>
              <a:rPr lang="en-US" sz="2400" dirty="0" smtClean="0"/>
              <a:t> + </a:t>
            </a:r>
            <a:r>
              <a:rPr lang="en-US" sz="2400" i="1" dirty="0"/>
              <a:t>n</a:t>
            </a:r>
            <a:r>
              <a:rPr lang="en-US" sz="2400" dirty="0" smtClean="0"/>
              <a:t>) time</a:t>
            </a:r>
          </a:p>
          <a:p>
            <a:pPr lvl="1"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Rectangle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Want largest rectangle enclosing </a:t>
            </a:r>
            <a:r>
              <a:rPr lang="en-US" sz="2800" i="1" dirty="0" smtClean="0"/>
              <a:t>R</a:t>
            </a:r>
            <a:r>
              <a:rPr lang="en-US" sz="2800" dirty="0" smtClean="0"/>
              <a:t> while avoiding AA rectangles in </a:t>
            </a:r>
            <a:r>
              <a:rPr lang="en-US" sz="2800" i="1" dirty="0" smtClean="0"/>
              <a:t>B</a:t>
            </a:r>
          </a:p>
          <a:p>
            <a:r>
              <a:rPr lang="en-US" sz="2800" dirty="0" smtClean="0"/>
              <a:t>Blue </a:t>
            </a:r>
            <a:r>
              <a:rPr lang="en-US" sz="2800" dirty="0" smtClean="0"/>
              <a:t>Rectangle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smtClean="0"/>
              <a:t>Original </a:t>
            </a:r>
          </a:p>
          <a:p>
            <a:pPr lvl="1"/>
            <a:r>
              <a:rPr lang="en-US" sz="2400" dirty="0" smtClean="0"/>
              <a:t>For side regions, e.g. </a:t>
            </a:r>
            <a:r>
              <a:rPr lang="en-US" sz="2400" i="1" dirty="0" smtClean="0"/>
              <a:t>E</a:t>
            </a:r>
            <a:r>
              <a:rPr lang="en-US" sz="2400" dirty="0" smtClean="0"/>
              <a:t>, for each rectangle </a:t>
            </a:r>
            <a:r>
              <a:rPr lang="en-US" sz="2400" i="1" dirty="0" smtClean="0"/>
              <a:t>r</a:t>
            </a:r>
            <a:r>
              <a:rPr lang="en-US" sz="2400" dirty="0" smtClean="0"/>
              <a:t> intersecting </a:t>
            </a:r>
            <a:r>
              <a:rPr lang="en-US" sz="2400" i="1" dirty="0" smtClean="0"/>
              <a:t>E</a:t>
            </a:r>
            <a:r>
              <a:rPr lang="en-US" sz="2400" dirty="0" smtClean="0"/>
              <a:t>:</a:t>
            </a:r>
          </a:p>
          <a:p>
            <a:pPr lvl="2"/>
            <a:r>
              <a:rPr lang="en-US" sz="2000" dirty="0" smtClean="0"/>
              <a:t>consider an arbitrary point </a:t>
            </a:r>
            <a:r>
              <a:rPr lang="en-US" sz="2000" i="1" dirty="0" smtClean="0"/>
              <a:t>p</a:t>
            </a:r>
            <a:r>
              <a:rPr lang="en-US" sz="2000" dirty="0" smtClean="0"/>
              <a:t> </a:t>
            </a:r>
            <a:r>
              <a:rPr lang="el-GR" sz="2000" dirty="0" smtClean="0">
                <a:latin typeface="Calibri"/>
              </a:rPr>
              <a:t>ϵ</a:t>
            </a:r>
            <a:r>
              <a:rPr lang="en-US" sz="2000" i="1" dirty="0" smtClean="0"/>
              <a:t> </a:t>
            </a:r>
            <a:r>
              <a:rPr lang="en-US" sz="2000" i="1" dirty="0" smtClean="0"/>
              <a:t>E</a:t>
            </a:r>
            <a:r>
              <a:rPr lang="en-US" sz="2000" dirty="0" smtClean="0"/>
              <a:t> on the left side of </a:t>
            </a:r>
            <a:r>
              <a:rPr lang="en-US" sz="2000" i="1" dirty="0" smtClean="0"/>
              <a:t>r</a:t>
            </a:r>
          </a:p>
          <a:p>
            <a:pPr lvl="2"/>
            <a:r>
              <a:rPr lang="en-US" sz="2000" dirty="0" smtClean="0"/>
              <a:t>note that a rectangle enclosing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min</a:t>
            </a:r>
            <a:r>
              <a:rPr lang="en-US" sz="2000" dirty="0" smtClean="0"/>
              <a:t> intersects </a:t>
            </a:r>
            <a:r>
              <a:rPr lang="en-US" sz="2000" i="1" dirty="0" smtClean="0"/>
              <a:t>r</a:t>
            </a:r>
            <a:r>
              <a:rPr lang="en-US" sz="2000" dirty="0" smtClean="0"/>
              <a:t> </a:t>
            </a:r>
            <a:r>
              <a:rPr lang="en-US" sz="2000" dirty="0" err="1" smtClean="0"/>
              <a:t>iff</a:t>
            </a:r>
            <a:r>
              <a:rPr lang="en-US" sz="2000" dirty="0" smtClean="0"/>
              <a:t> it contains p</a:t>
            </a:r>
          </a:p>
          <a:p>
            <a:pPr lvl="1"/>
            <a:r>
              <a:rPr lang="en-US" sz="2400" dirty="0" smtClean="0"/>
              <a:t>For corner regions, e.g. </a:t>
            </a:r>
            <a:r>
              <a:rPr lang="en-US" sz="2400" i="1" dirty="0" smtClean="0"/>
              <a:t>NE</a:t>
            </a:r>
            <a:r>
              <a:rPr lang="en-US" sz="2400" dirty="0" smtClean="0"/>
              <a:t>, for each rectangle r crossing </a:t>
            </a:r>
            <a:r>
              <a:rPr lang="en-US" sz="2400" i="1" dirty="0" smtClean="0"/>
              <a:t>NE</a:t>
            </a:r>
            <a:r>
              <a:rPr lang="en-US" sz="2400" dirty="0" smtClean="0"/>
              <a:t>:</a:t>
            </a:r>
          </a:p>
          <a:p>
            <a:pPr lvl="2"/>
            <a:r>
              <a:rPr lang="en-US" sz="2000" dirty="0" smtClean="0"/>
              <a:t>consider </a:t>
            </a:r>
            <a:r>
              <a:rPr lang="en-US" sz="2000" dirty="0" smtClean="0"/>
              <a:t>corner </a:t>
            </a:r>
            <a:r>
              <a:rPr lang="en-US" sz="2000" i="1" dirty="0" smtClean="0"/>
              <a:t>q</a:t>
            </a:r>
            <a:r>
              <a:rPr lang="en-US" sz="2000" dirty="0" smtClean="0"/>
              <a:t> of </a:t>
            </a:r>
            <a:r>
              <a:rPr lang="en-US" sz="2000" i="1" dirty="0" smtClean="0"/>
              <a:t>r</a:t>
            </a:r>
            <a:r>
              <a:rPr lang="en-US" sz="2000" dirty="0" smtClean="0"/>
              <a:t>, </a:t>
            </a:r>
            <a:r>
              <a:rPr lang="en-US" sz="2000" dirty="0" smtClean="0"/>
              <a:t>such </a:t>
            </a:r>
            <a:r>
              <a:rPr lang="en-US" sz="2000" dirty="0" smtClean="0"/>
              <a:t>that </a:t>
            </a:r>
            <a:r>
              <a:rPr lang="en-US" sz="2000" i="1" dirty="0" smtClean="0"/>
              <a:t>q</a:t>
            </a:r>
            <a:r>
              <a:rPr lang="en-US" sz="2000" dirty="0" smtClean="0"/>
              <a:t> </a:t>
            </a:r>
            <a:r>
              <a:rPr lang="en-US" sz="2000" dirty="0">
                <a:latin typeface="Calibri"/>
              </a:rPr>
              <a:t>ϵ</a:t>
            </a:r>
            <a:r>
              <a:rPr lang="en-US" sz="2000" dirty="0" smtClean="0"/>
              <a:t> </a:t>
            </a:r>
            <a:r>
              <a:rPr lang="en-US" sz="2000" i="1" dirty="0" smtClean="0"/>
              <a:t>NE </a:t>
            </a:r>
            <a:r>
              <a:rPr lang="en-US" sz="2000" dirty="0" smtClean="0"/>
              <a:t>and </a:t>
            </a:r>
            <a:r>
              <a:rPr lang="en-US" sz="2000" i="1" dirty="0" smtClean="0"/>
              <a:t>q</a:t>
            </a:r>
            <a:r>
              <a:rPr lang="en-US" sz="2000" dirty="0" smtClean="0"/>
              <a:t> does not dominate any point of </a:t>
            </a:r>
            <a:r>
              <a:rPr lang="en-US" sz="2000" i="1" dirty="0" smtClean="0"/>
              <a:t>r</a:t>
            </a:r>
            <a:endParaRPr lang="en-US" sz="2000" dirty="0" smtClean="0"/>
          </a:p>
          <a:p>
            <a:pPr lvl="2"/>
            <a:r>
              <a:rPr lang="en-US" sz="2000" dirty="0"/>
              <a:t>n</a:t>
            </a:r>
            <a:r>
              <a:rPr lang="en-US" sz="2000" dirty="0" smtClean="0"/>
              <a:t>ote that a rectangle enclosing </a:t>
            </a:r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min</a:t>
            </a:r>
            <a:r>
              <a:rPr lang="en-US" sz="2000" dirty="0" smtClean="0"/>
              <a:t> intersects </a:t>
            </a:r>
            <a:r>
              <a:rPr lang="en-US" sz="2000" i="1" dirty="0" smtClean="0"/>
              <a:t>r</a:t>
            </a:r>
            <a:r>
              <a:rPr lang="en-US" sz="2000" dirty="0" smtClean="0"/>
              <a:t> </a:t>
            </a:r>
            <a:r>
              <a:rPr lang="en-US" sz="2000" dirty="0" err="1" smtClean="0"/>
              <a:t>iff</a:t>
            </a:r>
            <a:r>
              <a:rPr lang="en-US" sz="2000" dirty="0" smtClean="0"/>
              <a:t> its </a:t>
            </a:r>
            <a:r>
              <a:rPr lang="en-US" sz="2000" i="1" dirty="0" smtClean="0"/>
              <a:t>NE </a:t>
            </a:r>
            <a:r>
              <a:rPr lang="en-US" sz="2000" dirty="0" smtClean="0"/>
              <a:t>corner </a:t>
            </a:r>
            <a:r>
              <a:rPr lang="en-US" sz="2000" i="1" dirty="0"/>
              <a:t>p</a:t>
            </a:r>
            <a:r>
              <a:rPr lang="en-US" sz="2000" dirty="0" smtClean="0"/>
              <a:t> dominates </a:t>
            </a:r>
            <a:r>
              <a:rPr lang="en-US" sz="2000" i="1" dirty="0" smtClean="0"/>
              <a:t>q</a:t>
            </a:r>
          </a:p>
          <a:p>
            <a:pPr lvl="1"/>
            <a:r>
              <a:rPr lang="en-US" sz="2400" dirty="0" smtClean="0"/>
              <a:t>Let </a:t>
            </a:r>
            <a:r>
              <a:rPr lang="en-US" sz="2400" i="1" dirty="0" smtClean="0"/>
              <a:t>B’ </a:t>
            </a:r>
            <a:r>
              <a:rPr lang="en-US" sz="2400" dirty="0" smtClean="0"/>
              <a:t>be the resulting “blue” point set</a:t>
            </a:r>
          </a:p>
          <a:p>
            <a:pPr lvl="1"/>
            <a:r>
              <a:rPr lang="en-US" sz="2400" dirty="0" smtClean="0"/>
              <a:t>Solve Original </a:t>
            </a:r>
            <a:r>
              <a:rPr lang="en-US" sz="2400" dirty="0" smtClean="0"/>
              <a:t>Problem </a:t>
            </a:r>
            <a:r>
              <a:rPr lang="en-US" sz="2400" dirty="0" smtClean="0"/>
              <a:t>on </a:t>
            </a:r>
            <a:r>
              <a:rPr lang="en-US" sz="2400" i="1" dirty="0" smtClean="0"/>
              <a:t>R</a:t>
            </a:r>
            <a:r>
              <a:rPr lang="en-US" sz="2400" dirty="0" smtClean="0"/>
              <a:t> and </a:t>
            </a:r>
            <a:r>
              <a:rPr lang="en-US" sz="2400" i="1" dirty="0" smtClean="0"/>
              <a:t>B’</a:t>
            </a:r>
          </a:p>
          <a:p>
            <a:pPr lvl="2">
              <a:buNone/>
            </a:pPr>
            <a:endParaRPr lang="en-US" sz="2000" dirty="0" smtClean="0"/>
          </a:p>
        </p:txBody>
      </p:sp>
      <p:pic>
        <p:nvPicPr>
          <p:cNvPr id="5" name="Content Placeholder 3" descr="regio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359" y="1676400"/>
            <a:ext cx="3727441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Want largest rectangle containing </a:t>
            </a:r>
            <a:r>
              <a:rPr lang="en-US" i="1" dirty="0" smtClean="0"/>
              <a:t>R</a:t>
            </a:r>
            <a:r>
              <a:rPr lang="en-US" dirty="0" smtClean="0"/>
              <a:t> and &lt;= </a:t>
            </a:r>
            <a:r>
              <a:rPr lang="en-US" i="1" dirty="0" smtClean="0"/>
              <a:t>k</a:t>
            </a:r>
            <a:r>
              <a:rPr lang="en-US" dirty="0" smtClean="0"/>
              <a:t> blue points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There are O(</a:t>
            </a:r>
            <a:r>
              <a:rPr lang="en-US" i="1" dirty="0"/>
              <a:t>k</a:t>
            </a:r>
            <a:r>
              <a:rPr lang="en-US" baseline="30000" dirty="0" smtClean="0"/>
              <a:t>7</a:t>
            </a:r>
            <a:r>
              <a:rPr lang="en-US" dirty="0" smtClean="0"/>
              <a:t>) ways to partition k into integers </a:t>
            </a:r>
            <a:r>
              <a:rPr lang="en-US" i="1" dirty="0" err="1" smtClean="0"/>
              <a:t>k</a:t>
            </a:r>
            <a:r>
              <a:rPr lang="en-US" baseline="-25000" dirty="0" err="1" smtClean="0"/>
              <a:t>E</a:t>
            </a:r>
            <a:r>
              <a:rPr lang="en-US" dirty="0" smtClean="0"/>
              <a:t>, …,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SE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E</a:t>
            </a:r>
            <a:r>
              <a:rPr lang="en-US" dirty="0" smtClean="0"/>
              <a:t> + … +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SE</a:t>
            </a:r>
            <a:r>
              <a:rPr lang="en-US" dirty="0" smtClean="0"/>
              <a:t> = </a:t>
            </a:r>
            <a:r>
              <a:rPr lang="en-US" i="1" dirty="0" smtClean="0"/>
              <a:t>k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each such partition, we find the largest rectangle that encloses 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min</a:t>
            </a:r>
            <a:r>
              <a:rPr lang="en-US" dirty="0" smtClean="0"/>
              <a:t> and contains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E</a:t>
            </a:r>
            <a:r>
              <a:rPr lang="en-US" baseline="-25000" dirty="0" smtClean="0"/>
              <a:t> </a:t>
            </a:r>
            <a:r>
              <a:rPr lang="en-US" dirty="0" smtClean="0"/>
              <a:t>points from </a:t>
            </a:r>
            <a:r>
              <a:rPr lang="en-US" i="1" dirty="0" smtClean="0"/>
              <a:t>E</a:t>
            </a:r>
            <a:r>
              <a:rPr lang="en-US" dirty="0" smtClean="0"/>
              <a:t>, </a:t>
            </a:r>
            <a:r>
              <a:rPr lang="en-US" i="1" dirty="0" err="1" smtClean="0"/>
              <a:t>k</a:t>
            </a:r>
            <a:r>
              <a:rPr lang="en-US" i="1" baseline="-25000" dirty="0" err="1"/>
              <a:t>N</a:t>
            </a:r>
            <a:r>
              <a:rPr lang="en-US" i="1" baseline="-25000" dirty="0" err="1" smtClean="0"/>
              <a:t>E</a:t>
            </a:r>
            <a:r>
              <a:rPr lang="en-US" dirty="0" smtClean="0"/>
              <a:t> from </a:t>
            </a:r>
            <a:r>
              <a:rPr lang="en-US" i="1" dirty="0" smtClean="0"/>
              <a:t>NE</a:t>
            </a:r>
            <a:r>
              <a:rPr lang="en-US" dirty="0" smtClean="0"/>
              <a:t>, etc.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From each side region, e.g. </a:t>
            </a:r>
            <a:r>
              <a:rPr lang="en-US" i="1" dirty="0" smtClean="0"/>
              <a:t>E</a:t>
            </a:r>
            <a:r>
              <a:rPr lang="en-US" dirty="0" smtClean="0"/>
              <a:t>, we take the 		(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E</a:t>
            </a:r>
            <a:r>
              <a:rPr lang="en-US" baseline="-25000" dirty="0" smtClean="0"/>
              <a:t> </a:t>
            </a:r>
            <a:r>
              <a:rPr lang="en-US" dirty="0" smtClean="0"/>
              <a:t>+1)-</a:t>
            </a:r>
            <a:r>
              <a:rPr lang="en-US" dirty="0" err="1" smtClean="0"/>
              <a:t>th</a:t>
            </a:r>
            <a:r>
              <a:rPr lang="en-US" dirty="0" smtClean="0"/>
              <a:t> leftmost point in </a:t>
            </a:r>
            <a:r>
              <a:rPr lang="en-US" i="1" dirty="0" smtClean="0"/>
              <a:t>B</a:t>
            </a:r>
            <a:r>
              <a:rPr lang="en-US" i="1" baseline="-25000" dirty="0" smtClean="0"/>
              <a:t>E</a:t>
            </a:r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572000" cy="4495800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Denote by </a:t>
            </a:r>
            <a:r>
              <a:rPr lang="en-US" dirty="0" err="1" smtClean="0"/>
              <a:t>ST</a:t>
            </a:r>
            <a:r>
              <a:rPr lang="en-US" i="1" baseline="-25000" dirty="0" err="1" smtClean="0"/>
              <a:t>k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the </a:t>
            </a:r>
            <a:r>
              <a:rPr lang="en-US" i="1" dirty="0" smtClean="0"/>
              <a:t>k-</a:t>
            </a:r>
            <a:r>
              <a:rPr lang="en-US" i="1" dirty="0" err="1" smtClean="0"/>
              <a:t>th</a:t>
            </a:r>
            <a:r>
              <a:rPr lang="en-US" i="1" dirty="0" smtClean="0"/>
              <a:t> level staircase of P</a:t>
            </a:r>
            <a:r>
              <a:rPr lang="en-US" dirty="0" smtClean="0"/>
              <a:t>, i.e. chain of points dominating exactly </a:t>
            </a:r>
            <a:r>
              <a:rPr lang="en-US" i="1" dirty="0" smtClean="0"/>
              <a:t>k</a:t>
            </a:r>
            <a:r>
              <a:rPr lang="en-US" dirty="0" smtClean="0"/>
              <a:t> points in </a:t>
            </a:r>
            <a:r>
              <a:rPr lang="en-US" i="1" dirty="0" smtClean="0"/>
              <a:t>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From each corner region, e.g. </a:t>
            </a:r>
            <a:r>
              <a:rPr lang="en-US" i="1" dirty="0" smtClean="0"/>
              <a:t>NE</a:t>
            </a:r>
            <a:r>
              <a:rPr lang="en-US" dirty="0" smtClean="0"/>
              <a:t>, we </a:t>
            </a:r>
            <a:r>
              <a:rPr lang="en-US" dirty="0" smtClean="0"/>
              <a:t>find </a:t>
            </a:r>
            <a:r>
              <a:rPr lang="en-US" dirty="0" err="1" smtClean="0"/>
              <a:t>ST</a:t>
            </a:r>
            <a:r>
              <a:rPr lang="en-US" i="1" baseline="-25000" dirty="0" err="1" smtClean="0"/>
              <a:t>k</a:t>
            </a:r>
            <a:r>
              <a:rPr lang="en-US" dirty="0" smtClean="0"/>
              <a:t>(</a:t>
            </a:r>
            <a:r>
              <a:rPr lang="en-US" i="1" dirty="0" smtClean="0"/>
              <a:t>B</a:t>
            </a:r>
            <a:r>
              <a:rPr lang="en-US" i="1" baseline="-25000" dirty="0" smtClean="0"/>
              <a:t>NE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pic>
        <p:nvPicPr>
          <p:cNvPr id="7" name="Picture 6" descr="st_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396" y="1600200"/>
            <a:ext cx="3968604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b="1" dirty="0" smtClean="0"/>
              <a:t>Lemma 1</a:t>
            </a:r>
            <a:r>
              <a:rPr lang="en-US" dirty="0" smtClean="0"/>
              <a:t>. For any set </a:t>
            </a:r>
            <a:r>
              <a:rPr lang="en-US" i="1" dirty="0" smtClean="0"/>
              <a:t>P</a:t>
            </a:r>
            <a:r>
              <a:rPr lang="en-US" dirty="0" smtClean="0"/>
              <a:t> of </a:t>
            </a:r>
            <a:r>
              <a:rPr lang="en-US" i="1" dirty="0" smtClean="0"/>
              <a:t>m</a:t>
            </a:r>
            <a:r>
              <a:rPr lang="en-US" dirty="0" smtClean="0"/>
              <a:t> points and any integer k, there exists a set </a:t>
            </a:r>
            <a:r>
              <a:rPr lang="en-US" i="1" dirty="0" smtClean="0"/>
              <a:t>Q</a:t>
            </a:r>
            <a:r>
              <a:rPr lang="en-US" dirty="0" smtClean="0"/>
              <a:t> of O(</a:t>
            </a:r>
            <a:r>
              <a:rPr lang="en-US" i="1" dirty="0" smtClean="0"/>
              <a:t>m</a:t>
            </a:r>
            <a:r>
              <a:rPr lang="en-US" dirty="0" smtClean="0"/>
              <a:t>) points such that </a:t>
            </a:r>
            <a:r>
              <a:rPr lang="en-US" dirty="0" err="1" smtClean="0"/>
              <a:t>ST</a:t>
            </a:r>
            <a:r>
              <a:rPr lang="en-US" i="1" baseline="-25000" dirty="0" err="1" smtClean="0"/>
              <a:t>k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= ST(</a:t>
            </a:r>
            <a:r>
              <a:rPr lang="en-US" i="1" dirty="0" smtClean="0"/>
              <a:t>Q</a:t>
            </a:r>
            <a:r>
              <a:rPr lang="en-US" dirty="0" smtClean="0"/>
              <a:t>). Moreover, </a:t>
            </a:r>
            <a:r>
              <a:rPr lang="en-US" dirty="0" err="1" smtClean="0"/>
              <a:t>ST</a:t>
            </a:r>
            <a:r>
              <a:rPr lang="en-US" i="1" baseline="-25000" dirty="0" err="1" smtClean="0"/>
              <a:t>k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) can be computed in O(</a:t>
            </a:r>
            <a:r>
              <a:rPr lang="en-US" i="1" dirty="0" smtClean="0"/>
              <a:t>m</a:t>
            </a:r>
            <a:r>
              <a:rPr lang="en-US" dirty="0" smtClean="0"/>
              <a:t> log </a:t>
            </a:r>
            <a:r>
              <a:rPr lang="en-US" i="1" dirty="0" smtClean="0"/>
              <a:t>m</a:t>
            </a:r>
            <a:r>
              <a:rPr lang="en-US" dirty="0" smtClean="0"/>
              <a:t>) time</a:t>
            </a:r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Proof (sketch). </a:t>
            </a:r>
          </a:p>
          <a:p>
            <a:pPr lvl="2">
              <a:buNone/>
            </a:pPr>
            <a:r>
              <a:rPr lang="en-US" dirty="0" smtClean="0"/>
              <a:t>- There are two types of points that can be in </a:t>
            </a:r>
            <a:r>
              <a:rPr lang="en-US" i="1" dirty="0" smtClean="0"/>
              <a:t>Q</a:t>
            </a: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Points </a:t>
            </a:r>
            <a:r>
              <a:rPr lang="en-US" i="1" dirty="0" smtClean="0"/>
              <a:t>p</a:t>
            </a:r>
            <a:r>
              <a:rPr lang="en-US" dirty="0" smtClean="0"/>
              <a:t> in </a:t>
            </a:r>
            <a:r>
              <a:rPr lang="en-US" i="1" dirty="0" smtClean="0"/>
              <a:t>P </a:t>
            </a:r>
            <a:r>
              <a:rPr lang="en-US" dirty="0" smtClean="0"/>
              <a:t>that dominate </a:t>
            </a:r>
            <a:r>
              <a:rPr lang="en-US" i="1" dirty="0" smtClean="0"/>
              <a:t>k</a:t>
            </a:r>
            <a:r>
              <a:rPr lang="en-US" dirty="0" smtClean="0"/>
              <a:t> points in </a:t>
            </a:r>
            <a:r>
              <a:rPr lang="en-US" i="1" dirty="0" smtClean="0"/>
              <a:t>P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Points </a:t>
            </a:r>
            <a:r>
              <a:rPr lang="en-US" i="1" dirty="0" smtClean="0"/>
              <a:t>q</a:t>
            </a:r>
            <a:r>
              <a:rPr lang="en-US" dirty="0" smtClean="0"/>
              <a:t> not in </a:t>
            </a:r>
            <a:r>
              <a:rPr lang="en-US" i="1" dirty="0" smtClean="0"/>
              <a:t>P</a:t>
            </a:r>
            <a:r>
              <a:rPr lang="en-US" dirty="0" smtClean="0"/>
              <a:t> but with either the same X coordinate or the same Y coordinate as some point </a:t>
            </a:r>
            <a:r>
              <a:rPr lang="en-US" i="1" dirty="0" smtClean="0"/>
              <a:t>r</a:t>
            </a:r>
            <a:r>
              <a:rPr lang="en-US" dirty="0" smtClean="0"/>
              <a:t> in </a:t>
            </a:r>
            <a:r>
              <a:rPr lang="en-US" i="1" dirty="0" smtClean="0"/>
              <a:t>P </a:t>
            </a:r>
            <a:r>
              <a:rPr lang="en-US" dirty="0" smtClean="0"/>
              <a:t>(“breakpoints”)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i="1" dirty="0" smtClean="0"/>
              <a:t>q</a:t>
            </a:r>
            <a:r>
              <a:rPr lang="en-US" dirty="0" smtClean="0"/>
              <a:t> dominates </a:t>
            </a:r>
            <a:r>
              <a:rPr lang="en-US" i="1" dirty="0" smtClean="0"/>
              <a:t>k</a:t>
            </a:r>
            <a:r>
              <a:rPr lang="en-US" dirty="0" smtClean="0"/>
              <a:t> points in </a:t>
            </a:r>
            <a:r>
              <a:rPr lang="en-US" i="1" dirty="0" smtClean="0"/>
              <a:t>P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- Thus</a:t>
            </a:r>
            <a:r>
              <a:rPr lang="en-US" dirty="0"/>
              <a:t>, the points in ST(</a:t>
            </a:r>
            <a:r>
              <a:rPr lang="en-US" i="1" dirty="0"/>
              <a:t>Q</a:t>
            </a:r>
            <a:r>
              <a:rPr lang="en-US" dirty="0"/>
              <a:t>) dominate exactly</a:t>
            </a:r>
            <a:r>
              <a:rPr lang="en-US" i="1" dirty="0"/>
              <a:t> k </a:t>
            </a:r>
            <a:r>
              <a:rPr lang="en-US" dirty="0"/>
              <a:t>points in </a:t>
            </a:r>
            <a:r>
              <a:rPr lang="en-US" i="1" dirty="0"/>
              <a:t>P</a:t>
            </a:r>
            <a:r>
              <a:rPr lang="en-US" dirty="0"/>
              <a:t>, i.e</a:t>
            </a:r>
            <a:r>
              <a:rPr lang="en-US" dirty="0" smtClean="0"/>
              <a:t>. </a:t>
            </a:r>
            <a:r>
              <a:rPr lang="en-US" dirty="0"/>
              <a:t>ST(</a:t>
            </a:r>
            <a:r>
              <a:rPr lang="en-US" i="1" dirty="0"/>
              <a:t>Q</a:t>
            </a:r>
            <a:r>
              <a:rPr lang="en-US" dirty="0"/>
              <a:t>) = </a:t>
            </a:r>
            <a:r>
              <a:rPr lang="en-US" dirty="0" err="1"/>
              <a:t>ST</a:t>
            </a:r>
            <a:r>
              <a:rPr lang="en-US" i="1" baseline="-25000" dirty="0" err="1"/>
              <a:t>k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O(</a:t>
            </a:r>
            <a:r>
              <a:rPr lang="en-US" sz="2400" i="1" dirty="0" smtClean="0"/>
              <a:t>m</a:t>
            </a:r>
            <a:r>
              <a:rPr lang="en-US" sz="2400" dirty="0" smtClean="0"/>
              <a:t>) points in </a:t>
            </a:r>
            <a:r>
              <a:rPr lang="en-US" sz="2400" i="1" dirty="0" smtClean="0"/>
              <a:t>P</a:t>
            </a:r>
            <a:r>
              <a:rPr lang="en-US" sz="2400" dirty="0" smtClean="0"/>
              <a:t> dominate </a:t>
            </a:r>
            <a:r>
              <a:rPr lang="en-US" sz="2400" i="1" dirty="0" smtClean="0"/>
              <a:t>k</a:t>
            </a:r>
            <a:r>
              <a:rPr lang="en-US" sz="2400" dirty="0" smtClean="0"/>
              <a:t> other points in </a:t>
            </a:r>
            <a:r>
              <a:rPr lang="en-US" sz="2400" i="1" dirty="0" smtClean="0"/>
              <a:t>P</a:t>
            </a:r>
          </a:p>
          <a:p>
            <a:pPr lvl="1"/>
            <a:r>
              <a:rPr lang="en-US" sz="2400" dirty="0" smtClean="0"/>
              <a:t>In a staircase, for each X coordinate of a point, there is at most one breakpoint</a:t>
            </a:r>
          </a:p>
          <a:p>
            <a:pPr lvl="1"/>
            <a:r>
              <a:rPr lang="en-US" sz="2400" dirty="0" smtClean="0"/>
              <a:t>Hence O(</a:t>
            </a:r>
            <a:r>
              <a:rPr lang="en-US" sz="2400" i="1" dirty="0" smtClean="0"/>
              <a:t>m</a:t>
            </a:r>
            <a:r>
              <a:rPr lang="en-US" sz="2400" dirty="0" smtClean="0"/>
              <a:t>) breakpoints, so |</a:t>
            </a:r>
            <a:r>
              <a:rPr lang="en-US" sz="2400" i="1" dirty="0" smtClean="0"/>
              <a:t>Q</a:t>
            </a:r>
            <a:r>
              <a:rPr lang="en-US" sz="2400" dirty="0" smtClean="0"/>
              <a:t>| = O(</a:t>
            </a:r>
            <a:r>
              <a:rPr lang="en-US" sz="2400" i="1" dirty="0" smtClean="0"/>
              <a:t>m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To compute </a:t>
            </a:r>
            <a:r>
              <a:rPr lang="en-US" sz="2400" dirty="0" err="1" smtClean="0"/>
              <a:t>ST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dirty="0" smtClean="0"/>
              <a:t>), sweep a vertical line from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min</a:t>
            </a:r>
            <a:r>
              <a:rPr lang="en-US" sz="2400" dirty="0" smtClean="0"/>
              <a:t> to the right</a:t>
            </a:r>
          </a:p>
          <a:p>
            <a:pPr lvl="1"/>
            <a:r>
              <a:rPr lang="en-US" sz="2400" dirty="0" smtClean="0"/>
              <a:t>Maintain the points in </a:t>
            </a:r>
            <a:r>
              <a:rPr lang="en-US" sz="2400" i="1" dirty="0" smtClean="0"/>
              <a:t>P</a:t>
            </a:r>
            <a:r>
              <a:rPr lang="en-US" sz="2400" dirty="0" smtClean="0"/>
              <a:t> seen so far, along with # points they dominate, in a balanced BST sorted by Y</a:t>
            </a:r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9530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Each point </a:t>
            </a:r>
            <a:r>
              <a:rPr lang="en-US" sz="2400" i="1" dirty="0" smtClean="0"/>
              <a:t>p</a:t>
            </a:r>
            <a:r>
              <a:rPr lang="en-US" sz="2400" dirty="0" smtClean="0"/>
              <a:t> in </a:t>
            </a:r>
            <a:r>
              <a:rPr lang="en-US" sz="2400" i="1" dirty="0" smtClean="0"/>
              <a:t>P</a:t>
            </a:r>
            <a:r>
              <a:rPr lang="en-US" sz="2400" dirty="0" smtClean="0"/>
              <a:t> induces an “event” on </a:t>
            </a:r>
            <a:r>
              <a:rPr lang="en-US" sz="2400" dirty="0" err="1" smtClean="0"/>
              <a:t>ST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dirty="0" smtClean="0"/>
              <a:t>)</a:t>
            </a:r>
          </a:p>
          <a:p>
            <a:pPr lvl="2"/>
            <a:r>
              <a:rPr lang="en-US" sz="2000" dirty="0" smtClean="0"/>
              <a:t>Based on Y(</a:t>
            </a:r>
            <a:r>
              <a:rPr lang="en-US" sz="2000" i="1" dirty="0" smtClean="0"/>
              <a:t>p</a:t>
            </a:r>
            <a:r>
              <a:rPr lang="en-US" sz="2000" dirty="0" smtClean="0"/>
              <a:t>) and the contents of BST, can determine the number </a:t>
            </a:r>
            <a:r>
              <a:rPr lang="en-US" sz="2000" i="1" dirty="0" smtClean="0"/>
              <a:t>t</a:t>
            </a:r>
            <a:r>
              <a:rPr lang="en-US" sz="2000" dirty="0" smtClean="0"/>
              <a:t> of points that </a:t>
            </a:r>
            <a:r>
              <a:rPr lang="en-US" sz="2000" i="1" dirty="0" smtClean="0"/>
              <a:t>p</a:t>
            </a:r>
            <a:r>
              <a:rPr lang="en-US" sz="2000" dirty="0" smtClean="0"/>
              <a:t> dominates in O(log </a:t>
            </a:r>
            <a:r>
              <a:rPr lang="en-US" sz="2000" i="1" dirty="0" smtClean="0"/>
              <a:t>m</a:t>
            </a:r>
            <a:r>
              <a:rPr lang="en-US" sz="2000" dirty="0" smtClean="0"/>
              <a:t>) time</a:t>
            </a:r>
          </a:p>
          <a:p>
            <a:pPr lvl="2"/>
            <a:r>
              <a:rPr lang="en-US" sz="2000" dirty="0" smtClean="0"/>
              <a:t>If </a:t>
            </a:r>
            <a:r>
              <a:rPr lang="en-US" sz="2000" i="1" dirty="0" smtClean="0"/>
              <a:t>t = k</a:t>
            </a:r>
            <a:r>
              <a:rPr lang="en-US" sz="2000" dirty="0" smtClean="0"/>
              <a:t>, then add p to </a:t>
            </a:r>
            <a:r>
              <a:rPr lang="en-US" sz="2000" dirty="0" err="1" smtClean="0"/>
              <a:t>ST</a:t>
            </a:r>
            <a:r>
              <a:rPr lang="en-US" sz="2000" i="1" baseline="-25000" dirty="0" err="1" smtClean="0"/>
              <a:t>k</a:t>
            </a:r>
            <a:r>
              <a:rPr lang="en-US" sz="2000" dirty="0" smtClean="0"/>
              <a:t>(</a:t>
            </a:r>
            <a:r>
              <a:rPr lang="en-US" sz="2000" i="1" dirty="0" smtClean="0"/>
              <a:t>P</a:t>
            </a:r>
            <a:r>
              <a:rPr lang="en-US" sz="2000" dirty="0" smtClean="0"/>
              <a:t>)</a:t>
            </a:r>
          </a:p>
          <a:p>
            <a:pPr lvl="2">
              <a:buNone/>
            </a:pPr>
            <a:endParaRPr lang="en-US" sz="2000" dirty="0" smtClean="0"/>
          </a:p>
        </p:txBody>
      </p:sp>
      <p:pic>
        <p:nvPicPr>
          <p:cNvPr id="5" name="Picture 4" descr="st_k_swee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600200"/>
            <a:ext cx="4495800" cy="4191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876800"/>
          </a:xfrm>
        </p:spPr>
        <p:txBody>
          <a:bodyPr>
            <a:normAutofit/>
          </a:bodyPr>
          <a:lstStyle/>
          <a:p>
            <a:pPr lvl="2"/>
            <a:r>
              <a:rPr lang="en-US" sz="2000" dirty="0" smtClean="0"/>
              <a:t>Else, if there exist points q, r </a:t>
            </a:r>
            <a:r>
              <a:rPr lang="en-US" sz="2000" dirty="0" err="1" smtClean="0"/>
              <a:t>s.t</a:t>
            </a:r>
            <a:r>
              <a:rPr lang="en-US" sz="2000" dirty="0" smtClean="0"/>
              <a:t>. r is on ST(P) and q is highest below r to the left of l, then s is a breakpoint, where X(s) = X(p), Y(s) = Y(q)</a:t>
            </a:r>
          </a:p>
          <a:p>
            <a:pPr lvl="2"/>
            <a:r>
              <a:rPr lang="en-US" sz="2000" i="1" dirty="0" smtClean="0"/>
              <a:t>q</a:t>
            </a:r>
            <a:r>
              <a:rPr lang="en-US" sz="2000" dirty="0" smtClean="0"/>
              <a:t>, </a:t>
            </a:r>
            <a:r>
              <a:rPr lang="en-US" sz="2000" i="1" dirty="0" smtClean="0"/>
              <a:t>r </a:t>
            </a:r>
            <a:r>
              <a:rPr lang="en-US" sz="2000" dirty="0" smtClean="0"/>
              <a:t>and </a:t>
            </a:r>
            <a:r>
              <a:rPr lang="en-US" sz="2000" i="1" dirty="0" smtClean="0"/>
              <a:t>s</a:t>
            </a:r>
            <a:r>
              <a:rPr lang="en-US" sz="2000" dirty="0" smtClean="0"/>
              <a:t> can be found in O(log </a:t>
            </a:r>
            <a:r>
              <a:rPr lang="en-US" sz="2000" i="1" dirty="0" smtClean="0"/>
              <a:t>m</a:t>
            </a:r>
            <a:r>
              <a:rPr lang="en-US" sz="2000" dirty="0" smtClean="0"/>
              <a:t>) time</a:t>
            </a:r>
          </a:p>
          <a:p>
            <a:pPr lvl="1"/>
            <a:r>
              <a:rPr lang="en-US" sz="2400" dirty="0" smtClean="0"/>
              <a:t>There are O(</a:t>
            </a:r>
            <a:r>
              <a:rPr lang="en-US" sz="2400" i="1" dirty="0" smtClean="0"/>
              <a:t>m</a:t>
            </a:r>
            <a:r>
              <a:rPr lang="en-US" sz="2400" dirty="0" smtClean="0"/>
              <a:t>) events and we spend O(log </a:t>
            </a:r>
            <a:r>
              <a:rPr lang="en-US" sz="2400" i="1" dirty="0" smtClean="0"/>
              <a:t>m</a:t>
            </a:r>
            <a:r>
              <a:rPr lang="en-US" sz="2400" dirty="0" smtClean="0"/>
              <a:t>) for each, so 		O(</a:t>
            </a:r>
            <a:r>
              <a:rPr lang="en-US" sz="2400" i="1" dirty="0" smtClean="0"/>
              <a:t>m</a:t>
            </a:r>
            <a:r>
              <a:rPr lang="en-US" sz="2400" dirty="0" smtClean="0"/>
              <a:t> log </a:t>
            </a:r>
            <a:r>
              <a:rPr lang="en-US" sz="2400" i="1" dirty="0" smtClean="0"/>
              <a:t>m</a:t>
            </a:r>
            <a:r>
              <a:rPr lang="en-US" sz="2400" dirty="0" smtClean="0"/>
              <a:t>) in total</a:t>
            </a:r>
          </a:p>
          <a:p>
            <a:pPr marL="365760" lvl="1">
              <a:buFont typeface="Arial" pitchFamily="34" charset="0"/>
              <a:buChar char="•"/>
            </a:pPr>
            <a:r>
              <a:rPr lang="en-US" sz="2400" dirty="0" smtClean="0"/>
              <a:t>To solve the k-Outlier Problem for a given quadrant, find the k-</a:t>
            </a:r>
            <a:r>
              <a:rPr lang="en-US" sz="2400" dirty="0" err="1" smtClean="0"/>
              <a:t>th</a:t>
            </a:r>
            <a:r>
              <a:rPr lang="en-US" sz="2400" dirty="0" smtClean="0"/>
              <a:t> level staircase of the quadrant, then solve the Staircase Problem </a:t>
            </a:r>
          </a:p>
          <a:p>
            <a:endParaRPr lang="en-US" dirty="0"/>
          </a:p>
        </p:txBody>
      </p:sp>
      <p:pic>
        <p:nvPicPr>
          <p:cNvPr id="6" name="Picture 5" descr="st_k_sweep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1600200"/>
            <a:ext cx="3276600" cy="3054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Theorem 2</a:t>
            </a:r>
            <a:r>
              <a:rPr lang="en-US" sz="2800" dirty="0" smtClean="0"/>
              <a:t>. Blue Rectangle Problem can be solved in time </a:t>
            </a:r>
            <a:r>
              <a:rPr lang="en-US" sz="2800" b="1" i="1" dirty="0" smtClean="0"/>
              <a:t>O(m </a:t>
            </a:r>
            <a:r>
              <a:rPr lang="en-US" sz="2800" b="1" dirty="0" smtClean="0"/>
              <a:t>log</a:t>
            </a:r>
            <a:r>
              <a:rPr lang="en-US" sz="2800" b="1" i="1" dirty="0" smtClean="0"/>
              <a:t> m + n</a:t>
            </a:r>
            <a:r>
              <a:rPr lang="en-US" sz="2800" b="1" dirty="0" smtClean="0"/>
              <a:t>) </a:t>
            </a:r>
            <a:r>
              <a:rPr lang="en-US" sz="2800" dirty="0" smtClean="0"/>
              <a:t>and space </a:t>
            </a:r>
            <a:r>
              <a:rPr lang="en-US" sz="2800" b="1" dirty="0" smtClean="0"/>
              <a:t>O(</a:t>
            </a:r>
            <a:r>
              <a:rPr lang="en-US" sz="2800" b="1" i="1" dirty="0" smtClean="0"/>
              <a:t>m + n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Theorem 3</a:t>
            </a:r>
            <a:r>
              <a:rPr lang="en-US" sz="2800" dirty="0" smtClean="0"/>
              <a:t>.  Outliers </a:t>
            </a:r>
            <a:r>
              <a:rPr lang="en-US" sz="2800" dirty="0" smtClean="0"/>
              <a:t>Problem </a:t>
            </a:r>
            <a:r>
              <a:rPr lang="en-US" sz="2800" dirty="0" smtClean="0"/>
              <a:t>can be solved in </a:t>
            </a:r>
            <a:r>
              <a:rPr lang="en-US" sz="2800" dirty="0" smtClean="0"/>
              <a:t>time </a:t>
            </a:r>
            <a:r>
              <a:rPr lang="en-US" sz="2800" b="1" dirty="0" smtClean="0"/>
              <a:t>O(</a:t>
            </a:r>
            <a:r>
              <a:rPr lang="en-US" sz="2800" b="1" i="1" dirty="0" smtClean="0"/>
              <a:t>m </a:t>
            </a:r>
            <a:r>
              <a:rPr lang="en-US" sz="2800" b="1" dirty="0" smtClean="0"/>
              <a:t>log</a:t>
            </a:r>
            <a:r>
              <a:rPr lang="en-US" sz="2800" b="1" i="1" dirty="0" smtClean="0"/>
              <a:t> m + n</a:t>
            </a:r>
            <a:r>
              <a:rPr lang="en-US" sz="2800" b="1" dirty="0" smtClean="0"/>
              <a:t>)</a:t>
            </a:r>
            <a:r>
              <a:rPr lang="en-US" sz="2800" dirty="0" smtClean="0"/>
              <a:t> with </a:t>
            </a:r>
            <a:r>
              <a:rPr lang="en-US" sz="2800" b="1" dirty="0" smtClean="0"/>
              <a:t>O(</a:t>
            </a:r>
            <a:r>
              <a:rPr lang="en-US" sz="2800" b="1" i="1" dirty="0" smtClean="0"/>
              <a:t>m + n</a:t>
            </a:r>
            <a:r>
              <a:rPr lang="en-US" sz="2800" b="1" dirty="0" smtClean="0"/>
              <a:t>) </a:t>
            </a:r>
            <a:r>
              <a:rPr lang="en-US" sz="2800" dirty="0" smtClean="0"/>
              <a:t>space for a given partition 	</a:t>
            </a:r>
            <a:r>
              <a:rPr lang="en-US" sz="2800" i="1" dirty="0" err="1" smtClean="0"/>
              <a:t>k</a:t>
            </a:r>
            <a:r>
              <a:rPr lang="en-US" sz="2800" i="1" baseline="-25000" dirty="0" err="1" smtClean="0"/>
              <a:t>E</a:t>
            </a:r>
            <a:r>
              <a:rPr lang="en-US" sz="2800" dirty="0" smtClean="0"/>
              <a:t> + … + </a:t>
            </a:r>
            <a:r>
              <a:rPr lang="en-US" sz="2800" i="1" dirty="0" err="1" smtClean="0"/>
              <a:t>k</a:t>
            </a:r>
            <a:r>
              <a:rPr lang="en-US" sz="2800" i="1" baseline="-25000" dirty="0" err="1" smtClean="0"/>
              <a:t>SE</a:t>
            </a:r>
            <a:r>
              <a:rPr lang="en-US" sz="2800" dirty="0" smtClean="0"/>
              <a:t> = </a:t>
            </a:r>
            <a:r>
              <a:rPr lang="en-US" sz="2800" i="1" dirty="0" smtClean="0"/>
              <a:t>k</a:t>
            </a:r>
            <a:endParaRPr lang="en-US" sz="2800" dirty="0" smtClean="0"/>
          </a:p>
          <a:p>
            <a:pPr lvl="1"/>
            <a:r>
              <a:rPr lang="en-US" sz="2400" dirty="0" smtClean="0"/>
              <a:t>Reduction to Staircase Problem</a:t>
            </a:r>
          </a:p>
          <a:p>
            <a:pPr lvl="1"/>
            <a:r>
              <a:rPr lang="en-US" sz="2400" dirty="0" smtClean="0"/>
              <a:t>This gives O(</a:t>
            </a:r>
            <a:r>
              <a:rPr lang="en-US" sz="2400" i="1" dirty="0" smtClean="0"/>
              <a:t>k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dirty="0" smtClean="0"/>
              <a:t> log </a:t>
            </a:r>
            <a:r>
              <a:rPr lang="en-US" sz="2400" i="1" dirty="0" smtClean="0"/>
              <a:t>m + n</a:t>
            </a:r>
            <a:r>
              <a:rPr lang="en-US" sz="2400" dirty="0" smtClean="0"/>
              <a:t>) overall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Faster approach for the outlier case (want to avoid treating all possible partitions of k, thus avoiding the O(k^7) factor)</a:t>
            </a:r>
          </a:p>
          <a:p>
            <a:r>
              <a:rPr lang="en-US" sz="2800" dirty="0" smtClean="0"/>
              <a:t>Replace AA rectangles in B with other shapes (circles, polygons, etc)</a:t>
            </a:r>
          </a:p>
          <a:p>
            <a:r>
              <a:rPr lang="en-US" sz="2800" dirty="0" smtClean="0"/>
              <a:t>Find largest arbitrary oriented rectangle among different shapes</a:t>
            </a:r>
          </a:p>
          <a:p>
            <a:r>
              <a:rPr lang="en-US" sz="2800" dirty="0" smtClean="0"/>
              <a:t>Largest circle among different shapes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Largest Red-Blue Separating Rectangle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Original problem</a:t>
            </a:r>
          </a:p>
          <a:p>
            <a:pPr lvl="1"/>
            <a:r>
              <a:rPr lang="en-US" sz="2400" dirty="0" smtClean="0"/>
              <a:t>Given: </a:t>
            </a:r>
          </a:p>
          <a:p>
            <a:pPr lvl="2"/>
            <a:r>
              <a:rPr lang="en-US" sz="2000" b="1" i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/>
              <a:t> red points </a:t>
            </a:r>
            <a:r>
              <a:rPr lang="en-US" sz="2000" i="1" dirty="0" smtClean="0"/>
              <a:t>R</a:t>
            </a:r>
          </a:p>
          <a:p>
            <a:pPr lvl="2"/>
            <a:r>
              <a:rPr lang="en-US" sz="2000" b="1" i="1" dirty="0" smtClean="0">
                <a:solidFill>
                  <a:srgbClr val="0070C0"/>
                </a:solidFill>
              </a:rPr>
              <a:t>m</a:t>
            </a:r>
            <a:r>
              <a:rPr lang="en-US" sz="2000" dirty="0" smtClean="0"/>
              <a:t> blue points </a:t>
            </a:r>
            <a:r>
              <a:rPr lang="en-US" sz="2000" i="1" dirty="0" smtClean="0"/>
              <a:t>B</a:t>
            </a:r>
          </a:p>
          <a:p>
            <a:pPr lvl="1"/>
            <a:r>
              <a:rPr lang="en-US" sz="2400" dirty="0" smtClean="0"/>
              <a:t>Goal: find largest area axis-aligned </a:t>
            </a:r>
            <a:r>
              <a:rPr lang="en-US" sz="2400" i="1" dirty="0" smtClean="0"/>
              <a:t>B</a:t>
            </a:r>
            <a:r>
              <a:rPr lang="en-US" sz="2400" dirty="0" smtClean="0"/>
              <a:t>-empty rectangle that contains </a:t>
            </a:r>
            <a:r>
              <a:rPr lang="en-US" sz="2400" i="1" dirty="0" smtClean="0"/>
              <a:t>R</a:t>
            </a:r>
            <a:r>
              <a:rPr lang="en-US" sz="2400" dirty="0" smtClean="0"/>
              <a:t> (called </a:t>
            </a:r>
            <a:r>
              <a:rPr lang="en-US" sz="2400" i="1" dirty="0" smtClean="0"/>
              <a:t>largest red-blue separating rectangle</a:t>
            </a:r>
            <a:r>
              <a:rPr lang="en-US" sz="2400" dirty="0" smtClean="0"/>
              <a:t>)</a:t>
            </a:r>
          </a:p>
          <a:p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934200" y="3124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72200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696200" y="2743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705600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543800" y="3276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4770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8763000" y="17526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248400" y="2667000"/>
            <a:ext cx="1524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648200" y="2057400"/>
            <a:ext cx="43434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477000" y="13716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534400" y="13716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410200" y="1981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572000" y="32766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953000" y="1600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257800" y="40386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781800" y="47244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991600" y="28956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077200" y="4267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8610600" y="44196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876800" y="45720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[1] B. </a:t>
            </a:r>
            <a:r>
              <a:rPr lang="en-US" dirty="0" err="1" smtClean="0"/>
              <a:t>Armaselu</a:t>
            </a:r>
            <a:r>
              <a:rPr lang="en-US" dirty="0" smtClean="0"/>
              <a:t> and O. </a:t>
            </a:r>
            <a:r>
              <a:rPr lang="en-US" dirty="0" err="1" smtClean="0"/>
              <a:t>Daescu</a:t>
            </a:r>
            <a:r>
              <a:rPr lang="en-US" dirty="0" smtClean="0"/>
              <a:t>. Maximum Area Rectangle Separating Red and Blue Points. CCCG’2016: 244-251</a:t>
            </a:r>
          </a:p>
          <a:p>
            <a:r>
              <a:rPr lang="en-US" dirty="0" smtClean="0"/>
              <a:t>[2] </a:t>
            </a:r>
            <a:r>
              <a:rPr lang="de-DE" dirty="0"/>
              <a:t>H. Kaplan, S. Mozes, Y. Nussbaum, </a:t>
            </a:r>
            <a:r>
              <a:rPr lang="de-DE" dirty="0" smtClean="0"/>
              <a:t>and </a:t>
            </a:r>
            <a:r>
              <a:rPr lang="en-US" dirty="0" smtClean="0"/>
              <a:t>M</a:t>
            </a:r>
            <a:r>
              <a:rPr lang="en-US" dirty="0"/>
              <a:t>. </a:t>
            </a:r>
            <a:r>
              <a:rPr lang="en-US" dirty="0" err="1"/>
              <a:t>Sharir</a:t>
            </a:r>
            <a:r>
              <a:rPr lang="en-US" dirty="0"/>
              <a:t>. </a:t>
            </a:r>
            <a:r>
              <a:rPr lang="en-US" dirty="0" err="1"/>
              <a:t>Submatrix</a:t>
            </a:r>
            <a:r>
              <a:rPr lang="en-US" dirty="0"/>
              <a:t> maximum queries </a:t>
            </a:r>
            <a:r>
              <a:rPr lang="en-US" dirty="0" smtClean="0"/>
              <a:t>in </a:t>
            </a:r>
            <a:r>
              <a:rPr lang="en-US" dirty="0" err="1" smtClean="0"/>
              <a:t>monge</a:t>
            </a:r>
            <a:r>
              <a:rPr lang="en-US" dirty="0" smtClean="0"/>
              <a:t> </a:t>
            </a:r>
            <a:r>
              <a:rPr lang="en-US" dirty="0"/>
              <a:t>matrices and </a:t>
            </a:r>
            <a:r>
              <a:rPr lang="en-US" dirty="0" err="1"/>
              <a:t>monge</a:t>
            </a:r>
            <a:r>
              <a:rPr lang="en-US" dirty="0"/>
              <a:t> partial </a:t>
            </a:r>
            <a:r>
              <a:rPr lang="en-US" dirty="0" smtClean="0"/>
              <a:t>matrices</a:t>
            </a:r>
            <a:r>
              <a:rPr lang="en-US" dirty="0"/>
              <a:t>, and their applications. </a:t>
            </a:r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Annual </a:t>
            </a:r>
            <a:r>
              <a:rPr lang="en-US" dirty="0"/>
              <a:t>ACM-SIAM </a:t>
            </a:r>
            <a:r>
              <a:rPr lang="en-US" dirty="0" smtClean="0"/>
              <a:t>Symposium </a:t>
            </a:r>
            <a:r>
              <a:rPr lang="en-US" dirty="0"/>
              <a:t>on Discrete </a:t>
            </a:r>
            <a:r>
              <a:rPr lang="en-US" dirty="0" smtClean="0"/>
              <a:t>Algorithms: 338-355</a:t>
            </a:r>
            <a:r>
              <a:rPr lang="en-US" dirty="0"/>
              <a:t>, 2012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[3] </a:t>
            </a:r>
            <a:r>
              <a:rPr lang="en-US" dirty="0"/>
              <a:t>S.C </a:t>
            </a:r>
            <a:r>
              <a:rPr lang="en-US" dirty="0" err="1"/>
              <a:t>Nandy</a:t>
            </a:r>
            <a:r>
              <a:rPr lang="en-US" dirty="0"/>
              <a:t>, A. </a:t>
            </a:r>
            <a:r>
              <a:rPr lang="en-US" dirty="0" err="1"/>
              <a:t>Sinha</a:t>
            </a:r>
            <a:r>
              <a:rPr lang="en-US" dirty="0"/>
              <a:t>, and B.B. </a:t>
            </a:r>
            <a:r>
              <a:rPr lang="en-US" dirty="0" smtClean="0"/>
              <a:t>Bhattacharya</a:t>
            </a:r>
            <a:r>
              <a:rPr lang="en-US" dirty="0"/>
              <a:t>. Location of the largest </a:t>
            </a:r>
            <a:r>
              <a:rPr lang="en-US" dirty="0" smtClean="0"/>
              <a:t>empty rectangle </a:t>
            </a:r>
            <a:r>
              <a:rPr lang="en-US" dirty="0"/>
              <a:t>among arbitrary obstacles. </a:t>
            </a:r>
            <a:r>
              <a:rPr lang="en-US" dirty="0" smtClean="0"/>
              <a:t>Foundations of Software Technology and </a:t>
            </a:r>
            <a:r>
              <a:rPr lang="fr-FR" dirty="0" err="1" smtClean="0"/>
              <a:t>Theoretical</a:t>
            </a:r>
            <a:r>
              <a:rPr lang="fr-FR" dirty="0" smtClean="0"/>
              <a:t> Computer Science: 159-170</a:t>
            </a:r>
            <a:r>
              <a:rPr lang="fr-FR" dirty="0"/>
              <a:t>, 1994</a:t>
            </a:r>
            <a:r>
              <a:rPr lang="fr-FR" dirty="0" smtClean="0"/>
              <a:t>.</a:t>
            </a:r>
          </a:p>
          <a:p>
            <a:r>
              <a:rPr lang="fr-FR" dirty="0" smtClean="0"/>
              <a:t>[4] </a:t>
            </a:r>
            <a:r>
              <a:rPr lang="en-US" dirty="0" smtClean="0"/>
              <a:t>S. C </a:t>
            </a:r>
            <a:r>
              <a:rPr lang="en-US" dirty="0" err="1" smtClean="0"/>
              <a:t>Nandy</a:t>
            </a:r>
            <a:r>
              <a:rPr lang="en-US" dirty="0" smtClean="0"/>
              <a:t>, B. B. Bhattacharya and S. Ray. Efficient algorithms for identifying all maximal </a:t>
            </a:r>
            <a:r>
              <a:rPr lang="en-US" dirty="0" err="1" smtClean="0"/>
              <a:t>isothetic</a:t>
            </a:r>
            <a:r>
              <a:rPr lang="en-US" dirty="0" smtClean="0"/>
              <a:t> empty rectangles in VLSI layout design. </a:t>
            </a:r>
            <a:r>
              <a:rPr lang="en-US" dirty="0" smtClean="0">
                <a:hlinkClick r:id="rId2"/>
              </a:rPr>
              <a:t>FSTTCS 1990</a:t>
            </a:r>
            <a:r>
              <a:rPr lang="en-US" dirty="0" smtClean="0"/>
              <a:t>: 255-269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We consider extensions of the original problem</a:t>
            </a:r>
          </a:p>
          <a:p>
            <a:r>
              <a:rPr lang="en-US" sz="3000" b="1" dirty="0" smtClean="0"/>
              <a:t>Blue Rectangles problem</a:t>
            </a:r>
            <a:endParaRPr lang="en-US" sz="3000" dirty="0" smtClean="0"/>
          </a:p>
          <a:p>
            <a:pPr lvl="1"/>
            <a:r>
              <a:rPr lang="en-US" sz="2600" dirty="0" smtClean="0"/>
              <a:t>Given n red points </a:t>
            </a:r>
            <a:r>
              <a:rPr lang="en-US" sz="2600" i="1" dirty="0" smtClean="0"/>
              <a:t>R</a:t>
            </a:r>
            <a:r>
              <a:rPr lang="en-US" sz="2600" dirty="0" smtClean="0"/>
              <a:t> and </a:t>
            </a:r>
            <a:r>
              <a:rPr lang="en-US" sz="2600" i="1" dirty="0" smtClean="0"/>
              <a:t>m</a:t>
            </a:r>
            <a:r>
              <a:rPr lang="en-US" sz="2600" dirty="0" smtClean="0"/>
              <a:t> AA (</a:t>
            </a:r>
            <a:r>
              <a:rPr lang="en-US" sz="2600" b="1" dirty="0" smtClean="0"/>
              <a:t>possibly intersecting</a:t>
            </a:r>
            <a:r>
              <a:rPr lang="en-US" sz="2600" dirty="0" smtClean="0"/>
              <a:t>) rectangles </a:t>
            </a:r>
            <a:r>
              <a:rPr lang="en-US" sz="2600" i="1" dirty="0" smtClean="0"/>
              <a:t>B</a:t>
            </a:r>
            <a:r>
              <a:rPr lang="en-US" sz="2600" dirty="0" smtClean="0"/>
              <a:t> </a:t>
            </a:r>
          </a:p>
          <a:p>
            <a:pPr lvl="1"/>
            <a:r>
              <a:rPr lang="en-US" sz="2600" dirty="0" smtClean="0"/>
              <a:t>Goal is to find largest area rectangle containing all red points and not intersecting any AA rectangle</a:t>
            </a:r>
          </a:p>
          <a:p>
            <a:pPr lvl="1"/>
            <a:r>
              <a:rPr lang="en-US" sz="2600" b="1" dirty="0" smtClean="0"/>
              <a:t>O(</a:t>
            </a:r>
            <a:r>
              <a:rPr lang="en-US" sz="2400" b="1" i="1" dirty="0" smtClean="0"/>
              <a:t>m </a:t>
            </a:r>
            <a:r>
              <a:rPr lang="en-US" sz="2400" b="1" dirty="0" smtClean="0"/>
              <a:t>log</a:t>
            </a:r>
            <a:r>
              <a:rPr lang="en-US" sz="2400" b="1" i="1" dirty="0" smtClean="0"/>
              <a:t> m + n</a:t>
            </a:r>
            <a:r>
              <a:rPr lang="en-US" sz="2600" b="1" dirty="0" smtClean="0"/>
              <a:t>) </a:t>
            </a:r>
            <a:r>
              <a:rPr lang="en-US" sz="2600" dirty="0" smtClean="0"/>
              <a:t>time</a:t>
            </a:r>
          </a:p>
          <a:p>
            <a:pPr lvl="1"/>
            <a:endParaRPr lang="en-US" sz="2600" dirty="0"/>
          </a:p>
        </p:txBody>
      </p:sp>
      <p:pic>
        <p:nvPicPr>
          <p:cNvPr id="4" name="Picture 3" descr="problem1.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699" y="1676399"/>
            <a:ext cx="5243301" cy="3352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733800" cy="495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Outliers Problem</a:t>
            </a:r>
          </a:p>
          <a:p>
            <a:pPr lvl="1"/>
            <a:r>
              <a:rPr lang="en-US" sz="2400" dirty="0" smtClean="0"/>
              <a:t>Given n red points R and m blue points B and an integer </a:t>
            </a:r>
            <a:r>
              <a:rPr lang="en-US" sz="2400" i="1" dirty="0" smtClean="0"/>
              <a:t>k</a:t>
            </a:r>
          </a:p>
          <a:p>
            <a:pPr lvl="1"/>
            <a:r>
              <a:rPr lang="en-US" sz="2400" dirty="0" smtClean="0"/>
              <a:t>Goal is to find the largest area rectangle enclosing </a:t>
            </a:r>
            <a:r>
              <a:rPr lang="en-US" sz="2400" i="1" dirty="0" smtClean="0"/>
              <a:t>R</a:t>
            </a:r>
            <a:r>
              <a:rPr lang="en-US" sz="2400" dirty="0" smtClean="0"/>
              <a:t> and containing &lt;= </a:t>
            </a:r>
            <a:r>
              <a:rPr lang="en-US" sz="2400" i="1" dirty="0" smtClean="0"/>
              <a:t>k</a:t>
            </a:r>
            <a:r>
              <a:rPr lang="en-US" sz="2400" dirty="0" smtClean="0"/>
              <a:t> blue points (“outliers”)</a:t>
            </a:r>
          </a:p>
          <a:p>
            <a:pPr lvl="1"/>
            <a:r>
              <a:rPr lang="en-US" sz="2400" dirty="0" smtClean="0"/>
              <a:t>O(poly(</a:t>
            </a:r>
            <a:r>
              <a:rPr lang="en-US" sz="2400" i="1" dirty="0" smtClean="0"/>
              <a:t>k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en-US" sz="2400" b="1" i="1" dirty="0" smtClean="0"/>
              <a:t>m </a:t>
            </a:r>
            <a:r>
              <a:rPr lang="en-US" sz="2400" b="1" dirty="0" smtClean="0"/>
              <a:t>log</a:t>
            </a:r>
            <a:r>
              <a:rPr lang="en-US" sz="2400" b="1" i="1" dirty="0" smtClean="0"/>
              <a:t> m </a:t>
            </a:r>
            <a:r>
              <a:rPr lang="en-US" sz="2400" b="1" dirty="0" smtClean="0"/>
              <a:t>+</a:t>
            </a:r>
            <a:r>
              <a:rPr lang="en-US" sz="2400" b="1" i="1" dirty="0" smtClean="0"/>
              <a:t> n</a:t>
            </a:r>
            <a:r>
              <a:rPr lang="en-US" sz="2400" dirty="0" smtClean="0"/>
              <a:t>) time</a:t>
            </a:r>
          </a:p>
          <a:p>
            <a:endParaRPr lang="en-US" dirty="0"/>
          </a:p>
        </p:txBody>
      </p:sp>
      <p:pic>
        <p:nvPicPr>
          <p:cNvPr id="5" name="Picture 4" descr="problem1.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600200"/>
            <a:ext cx="5105400" cy="3146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814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Tumor separation</a:t>
            </a:r>
          </a:p>
          <a:p>
            <a:pPr lvl="1"/>
            <a:r>
              <a:rPr lang="en-US" sz="2400" dirty="0" smtClean="0"/>
              <a:t>Want to separate tumor from non-tumor in a given radiological H&amp;E-stained image</a:t>
            </a:r>
          </a:p>
          <a:p>
            <a:pPr lvl="1"/>
            <a:r>
              <a:rPr lang="en-US" sz="2400" dirty="0" smtClean="0"/>
              <a:t>Red points denote tumor cells, blue points (and rectangles) denote healthy cells and surrounding tissue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536710" y="4000499"/>
            <a:ext cx="33778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tumor_exampl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1" y="1283138"/>
            <a:ext cx="4572000" cy="2522483"/>
          </a:xfrm>
          <a:prstGeom prst="rect">
            <a:avLst/>
          </a:prstGeom>
        </p:spPr>
      </p:pic>
      <p:pic>
        <p:nvPicPr>
          <p:cNvPr id="9" name="Picture 8" descr="tumor_example_1_r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249" y="4191000"/>
            <a:ext cx="4603751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Nandy</a:t>
            </a:r>
            <a:r>
              <a:rPr lang="en-US" sz="2800" dirty="0" smtClean="0"/>
              <a:t> et al (1990) [4]</a:t>
            </a:r>
          </a:p>
          <a:p>
            <a:pPr lvl="1"/>
            <a:r>
              <a:rPr lang="en-US" sz="2400" dirty="0" smtClean="0"/>
              <a:t>Find </a:t>
            </a:r>
            <a:r>
              <a:rPr lang="en-US" sz="2400" b="1" dirty="0" smtClean="0"/>
              <a:t>all</a:t>
            </a:r>
            <a:r>
              <a:rPr lang="en-US" sz="2400" dirty="0" smtClean="0"/>
              <a:t> maximal </a:t>
            </a:r>
            <a:r>
              <a:rPr lang="en-US" sz="2400" b="1" dirty="0" smtClean="0"/>
              <a:t>empty</a:t>
            </a:r>
            <a:r>
              <a:rPr lang="en-US" sz="2400" dirty="0" smtClean="0"/>
              <a:t> rectangles (MER) among axis-aligned </a:t>
            </a:r>
            <a:r>
              <a:rPr lang="en-US" sz="2400" b="1" dirty="0" smtClean="0"/>
              <a:t>non-intersecting</a:t>
            </a:r>
            <a:r>
              <a:rPr lang="en-US" sz="2400" dirty="0" smtClean="0"/>
              <a:t> rectangles </a:t>
            </a:r>
          </a:p>
          <a:p>
            <a:pPr lvl="1"/>
            <a:r>
              <a:rPr lang="en-US" sz="2400" dirty="0" smtClean="0"/>
              <a:t>O(</a:t>
            </a:r>
            <a:r>
              <a:rPr lang="en-US" sz="2400" i="1" dirty="0"/>
              <a:t>n</a:t>
            </a:r>
            <a:r>
              <a:rPr lang="en-US" sz="2400" i="1" dirty="0" smtClean="0"/>
              <a:t> </a:t>
            </a:r>
            <a:r>
              <a:rPr lang="en-US" sz="2400" dirty="0" smtClean="0"/>
              <a:t>log</a:t>
            </a:r>
            <a:r>
              <a:rPr lang="en-US" sz="2400" i="1" dirty="0" smtClean="0"/>
              <a:t> n + r</a:t>
            </a:r>
            <a:r>
              <a:rPr lang="en-US" sz="2400" dirty="0" smtClean="0"/>
              <a:t>) time, where </a:t>
            </a:r>
            <a:r>
              <a:rPr lang="en-US" sz="2400" i="1" dirty="0" smtClean="0"/>
              <a:t>r</a:t>
            </a:r>
            <a:r>
              <a:rPr lang="en-US" sz="2400" dirty="0" smtClean="0"/>
              <a:t> is the number of MERs</a:t>
            </a:r>
          </a:p>
          <a:p>
            <a:r>
              <a:rPr lang="en-US" sz="2800" dirty="0" err="1" smtClean="0"/>
              <a:t>Nandy</a:t>
            </a:r>
            <a:r>
              <a:rPr lang="en-US" sz="2800" dirty="0" smtClean="0"/>
              <a:t> et al (1994) [3] </a:t>
            </a:r>
          </a:p>
          <a:p>
            <a:pPr lvl="1"/>
            <a:r>
              <a:rPr lang="en-US" sz="2400" dirty="0" smtClean="0"/>
              <a:t>Find </a:t>
            </a:r>
            <a:r>
              <a:rPr lang="en-US" sz="2400" b="1" dirty="0" smtClean="0"/>
              <a:t>one</a:t>
            </a:r>
            <a:r>
              <a:rPr lang="en-US" sz="2400" dirty="0" smtClean="0"/>
              <a:t> largest </a:t>
            </a:r>
            <a:r>
              <a:rPr lang="en-US" sz="2400" b="1" dirty="0" smtClean="0"/>
              <a:t>empty</a:t>
            </a:r>
            <a:r>
              <a:rPr lang="en-US" sz="2400" dirty="0" smtClean="0"/>
              <a:t> rectangle among arbitrary </a:t>
            </a:r>
            <a:r>
              <a:rPr lang="en-US" sz="2400" b="1" dirty="0" smtClean="0"/>
              <a:t>non-intersecting</a:t>
            </a:r>
            <a:r>
              <a:rPr lang="en-US" sz="2400" dirty="0" smtClean="0"/>
              <a:t> obstacles (such as sticks and polygons)</a:t>
            </a:r>
          </a:p>
          <a:p>
            <a:pPr lvl="1"/>
            <a:r>
              <a:rPr lang="en-US" sz="2400" dirty="0" smtClean="0"/>
              <a:t>O(</a:t>
            </a:r>
            <a:r>
              <a:rPr lang="en-US" sz="2400" i="1" dirty="0" smtClean="0"/>
              <a:t>n </a:t>
            </a:r>
            <a:r>
              <a:rPr lang="en-US" sz="2400" dirty="0" smtClean="0"/>
              <a:t>log</a:t>
            </a:r>
            <a:r>
              <a:rPr lang="en-US" sz="2400" baseline="30000" dirty="0" smtClean="0"/>
              <a:t>2</a:t>
            </a:r>
            <a:r>
              <a:rPr lang="en-US" sz="2400" i="1" dirty="0" smtClean="0"/>
              <a:t> n</a:t>
            </a:r>
            <a:r>
              <a:rPr lang="en-US" sz="2400" dirty="0" smtClean="0"/>
              <a:t>) time</a:t>
            </a:r>
          </a:p>
          <a:p>
            <a:pPr lvl="1"/>
            <a:r>
              <a:rPr lang="en-US" sz="2400" dirty="0" smtClean="0"/>
              <a:t>Also show how to find empty rectangle inside polygon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708"/>
            <a:ext cx="8229600" cy="1676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 smtClean="0"/>
              <a:t>Sharir</a:t>
            </a:r>
            <a:r>
              <a:rPr lang="en-US" sz="2800" dirty="0" smtClean="0"/>
              <a:t> et al (2012) [2] </a:t>
            </a:r>
          </a:p>
          <a:p>
            <a:pPr lvl="1"/>
            <a:r>
              <a:rPr lang="en-US" sz="2400" dirty="0" smtClean="0"/>
              <a:t>Find largest empty rectangle among a point set </a:t>
            </a:r>
            <a:r>
              <a:rPr lang="en-US" sz="2400" i="1" dirty="0" smtClean="0"/>
              <a:t>P</a:t>
            </a:r>
            <a:r>
              <a:rPr lang="en-US" sz="2400" dirty="0" smtClean="0"/>
              <a:t> that contains only a query point </a:t>
            </a:r>
            <a:r>
              <a:rPr lang="en-US" sz="2400" i="1" dirty="0" smtClean="0"/>
              <a:t>q</a:t>
            </a:r>
          </a:p>
          <a:p>
            <a:pPr lvl="1"/>
            <a:r>
              <a:rPr lang="en-US" sz="2400" b="1" dirty="0" smtClean="0"/>
              <a:t>O(</a:t>
            </a:r>
            <a:r>
              <a:rPr lang="en-US" sz="2400" b="1" i="1" dirty="0" smtClean="0"/>
              <a:t>n </a:t>
            </a:r>
            <a:r>
              <a:rPr lang="en-US" sz="2400" b="1" dirty="0" smtClean="0"/>
              <a:t>log</a:t>
            </a:r>
            <a:r>
              <a:rPr lang="en-US" sz="2400" b="1" baseline="30000" dirty="0" smtClean="0"/>
              <a:t>4</a:t>
            </a:r>
            <a:r>
              <a:rPr lang="en-US" sz="2400" b="1" i="1" dirty="0" smtClean="0"/>
              <a:t> n</a:t>
            </a:r>
            <a:r>
              <a:rPr lang="en-US" sz="2400" b="1" dirty="0" smtClean="0"/>
              <a:t>) </a:t>
            </a:r>
            <a:r>
              <a:rPr lang="en-US" sz="2400" dirty="0" smtClean="0"/>
              <a:t>time pre-processing</a:t>
            </a:r>
          </a:p>
          <a:p>
            <a:pPr lvl="1"/>
            <a:r>
              <a:rPr lang="en-US" sz="2400" b="1" dirty="0" smtClean="0"/>
              <a:t>O(log</a:t>
            </a:r>
            <a:r>
              <a:rPr lang="en-US" sz="2400" b="1" baseline="30000" dirty="0" smtClean="0"/>
              <a:t>4</a:t>
            </a:r>
            <a:r>
              <a:rPr lang="en-US" sz="2400" b="1" i="1" dirty="0" smtClean="0"/>
              <a:t> n</a:t>
            </a:r>
            <a:r>
              <a:rPr lang="en-US" sz="2400" b="1" dirty="0" smtClean="0"/>
              <a:t>)</a:t>
            </a:r>
            <a:r>
              <a:rPr lang="en-US" sz="2400" dirty="0" smtClean="0"/>
              <a:t> time query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6553200" y="5029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229600" y="3505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4800" y="3810000"/>
            <a:ext cx="43434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43600" y="3124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934200" y="3505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76800" y="37338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38600" y="5029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19600" y="33528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638800" y="5791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248400" y="64770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458200" y="4648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543800" y="60198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077200" y="6172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43400" y="63246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810000" y="2971800"/>
            <a:ext cx="4953000" cy="3733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8600" y="3429000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q and set B, finds max area rectangle in </a:t>
            </a:r>
            <a:r>
              <a:rPr lang="en-US" b="1" dirty="0" smtClean="0"/>
              <a:t>O(</a:t>
            </a:r>
            <a:r>
              <a:rPr lang="en-US" b="1" i="1" dirty="0" smtClean="0"/>
              <a:t>m</a:t>
            </a:r>
            <a:r>
              <a:rPr lang="en-US" b="1" dirty="0" smtClean="0"/>
              <a:t> log </a:t>
            </a:r>
            <a:r>
              <a:rPr lang="en-US" b="1" i="1" dirty="0" smtClean="0"/>
              <a:t>m</a:t>
            </a:r>
            <a:r>
              <a:rPr lang="en-US" b="1" dirty="0" smtClean="0"/>
              <a:t>)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r>
              <a:rPr lang="en-US" dirty="0" smtClean="0"/>
              <a:t>Given q and staircase for B, finds max area rectangle in </a:t>
            </a:r>
            <a:r>
              <a:rPr lang="en-US" b="1" dirty="0" smtClean="0"/>
              <a:t>O(m </a:t>
            </a:r>
            <a:r>
              <a:rPr lang="el-GR" b="1" dirty="0" smtClean="0">
                <a:latin typeface="Calibri"/>
              </a:rPr>
              <a:t>α</a:t>
            </a:r>
            <a:r>
              <a:rPr lang="en-US" b="1" dirty="0" smtClean="0">
                <a:latin typeface="Calibri"/>
              </a:rPr>
              <a:t>(m)) </a:t>
            </a:r>
            <a:r>
              <a:rPr lang="en-US" dirty="0" smtClean="0">
                <a:latin typeface="Calibri"/>
              </a:rPr>
              <a:t>time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Problem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Find largest </a:t>
            </a:r>
            <a:r>
              <a:rPr lang="en-US" sz="3000" i="1" dirty="0" smtClean="0"/>
              <a:t>B</a:t>
            </a:r>
            <a:r>
              <a:rPr lang="en-US" sz="3000" dirty="0" smtClean="0"/>
              <a:t>-empty rectangle enclosing </a:t>
            </a:r>
            <a:r>
              <a:rPr lang="en-US" sz="3000" i="1" dirty="0" smtClean="0"/>
              <a:t>R</a:t>
            </a:r>
          </a:p>
          <a:p>
            <a:pPr lvl="1"/>
            <a:r>
              <a:rPr lang="en-US" sz="2600" dirty="0" smtClean="0"/>
              <a:t>The lines defining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min</a:t>
            </a:r>
            <a:r>
              <a:rPr lang="en-US" sz="2600" dirty="0" smtClean="0"/>
              <a:t> divide the plane into 9 regions: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min</a:t>
            </a:r>
            <a:r>
              <a:rPr lang="en-US" sz="2600" dirty="0" smtClean="0"/>
              <a:t>, </a:t>
            </a:r>
            <a:r>
              <a:rPr lang="en-US" sz="2600" i="1" dirty="0" smtClean="0"/>
              <a:t>E, NE, N, NW, W, SW, S</a:t>
            </a:r>
            <a:r>
              <a:rPr lang="en-US" sz="2600" dirty="0" smtClean="0"/>
              <a:t>, and </a:t>
            </a:r>
            <a:r>
              <a:rPr lang="en-US" sz="2600" i="1" dirty="0" smtClean="0"/>
              <a:t>SE</a:t>
            </a:r>
          </a:p>
          <a:p>
            <a:pPr lvl="1"/>
            <a:r>
              <a:rPr lang="en-US" sz="2600" dirty="0" smtClean="0"/>
              <a:t>For each such region </a:t>
            </a:r>
            <a:r>
              <a:rPr lang="en-US" sz="2600" i="1" dirty="0" smtClean="0"/>
              <a:t>r</a:t>
            </a:r>
            <a:r>
              <a:rPr lang="en-US" sz="2600" dirty="0" smtClean="0"/>
              <a:t>, let </a:t>
            </a:r>
            <a:r>
              <a:rPr lang="en-US" sz="2600" i="1" dirty="0" smtClean="0"/>
              <a:t>B</a:t>
            </a:r>
            <a:r>
              <a:rPr lang="en-US" sz="2600" i="1" baseline="-25000" dirty="0" smtClean="0"/>
              <a:t>r</a:t>
            </a:r>
            <a:r>
              <a:rPr lang="en-US" sz="2600" dirty="0" smtClean="0"/>
              <a:t> denote the set of blue points located in </a:t>
            </a:r>
            <a:r>
              <a:rPr lang="en-US" sz="2600" i="1" dirty="0" smtClean="0"/>
              <a:t>r</a:t>
            </a:r>
          </a:p>
          <a:p>
            <a:pPr lvl="1"/>
            <a:r>
              <a:rPr lang="en-US" sz="2600" dirty="0" smtClean="0"/>
              <a:t>Extend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min</a:t>
            </a:r>
            <a:r>
              <a:rPr lang="en-US" sz="2600" dirty="0" smtClean="0"/>
              <a:t> in each direction until it touches a blue point in each of E, N, W and S</a:t>
            </a:r>
          </a:p>
          <a:p>
            <a:pPr lvl="1"/>
            <a:r>
              <a:rPr lang="en-US" sz="2600" dirty="0" smtClean="0"/>
              <a:t>Denote by </a:t>
            </a:r>
            <a:r>
              <a:rPr lang="en-US" sz="2400" i="1" dirty="0" err="1" smtClean="0"/>
              <a:t>S</a:t>
            </a:r>
            <a:r>
              <a:rPr lang="en-US" sz="2400" i="1" baseline="-25000" dirty="0" err="1" smtClean="0"/>
              <a:t>max</a:t>
            </a:r>
            <a:r>
              <a:rPr lang="en-US" sz="2600" dirty="0" smtClean="0"/>
              <a:t> the resulting rectangle</a:t>
            </a:r>
          </a:p>
          <a:p>
            <a:pPr lvl="1"/>
            <a:endParaRPr lang="en-US" sz="2400" dirty="0" smtClean="0"/>
          </a:p>
          <a:p>
            <a:pPr lvl="1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15200" y="2438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198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104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53400" y="3200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580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15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96000" y="2514600"/>
            <a:ext cx="2133600" cy="1447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48400" y="2438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S</a:t>
            </a:r>
            <a:r>
              <a:rPr lang="en-US" i="1" baseline="-25000" dirty="0" err="1" smtClean="0"/>
              <a:t>min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963194" y="3505200"/>
            <a:ext cx="4266406" cy="7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134894" y="3467100"/>
            <a:ext cx="4190206" cy="7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05400" y="3962400"/>
            <a:ext cx="388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05400" y="2514600"/>
            <a:ext cx="3886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686800" y="3124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686800" y="1981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610600" y="1676400"/>
            <a:ext cx="598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086600" y="16764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410200" y="1600200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NW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32004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62600" y="4724400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86600" y="4724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686800" y="4724400"/>
            <a:ext cx="47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7620000" y="1600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553200" y="51816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763000" y="28194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181600" y="35814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562600" y="41148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791200" y="44196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867400" y="19050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638800" y="22098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305800" y="19812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534400" y="22098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8534400" y="41148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8305800" y="4572000"/>
            <a:ext cx="152400" cy="152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257800" y="1676400"/>
            <a:ext cx="3581400" cy="3581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229600" y="2514600"/>
            <a:ext cx="6096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229600" y="1676400"/>
            <a:ext cx="609600" cy="8382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51" grpId="0" animBg="1"/>
      <p:bldP spid="58" grpId="0" animBg="1"/>
      <p:bldP spid="58" grpId="1" animBg="1"/>
      <p:bldP spid="59" grpId="0" animBg="1"/>
      <p:bldP spid="5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Original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3048000"/>
          </a:xfrm>
        </p:spPr>
        <p:txBody>
          <a:bodyPr>
            <a:noAutofit/>
          </a:bodyPr>
          <a:lstStyle/>
          <a:p>
            <a:pPr lvl="1"/>
            <a:r>
              <a:rPr lang="en-US" sz="2000" b="1" dirty="0" smtClean="0"/>
              <a:t>Definition</a:t>
            </a:r>
            <a:r>
              <a:rPr lang="en-US" sz="2000" dirty="0" smtClean="0"/>
              <a:t>. For </a:t>
            </a:r>
            <a:r>
              <a:rPr lang="en-US" sz="2000" i="1" dirty="0" smtClean="0"/>
              <a:t>p, q </a:t>
            </a:r>
            <a:r>
              <a:rPr lang="el-GR" sz="2000" dirty="0" smtClean="0">
                <a:latin typeface="Calibri"/>
              </a:rPr>
              <a:t>ϵ</a:t>
            </a:r>
            <a:r>
              <a:rPr lang="en-US" sz="2000" dirty="0" smtClean="0"/>
              <a:t> </a:t>
            </a:r>
            <a:r>
              <a:rPr lang="en-US" sz="2000" i="1" dirty="0" smtClean="0"/>
              <a:t>NE</a:t>
            </a:r>
            <a:r>
              <a:rPr lang="en-US" sz="2000" dirty="0" smtClean="0"/>
              <a:t>, </a:t>
            </a:r>
            <a:r>
              <a:rPr lang="en-US" sz="2000" i="1" dirty="0" smtClean="0"/>
              <a:t>p</a:t>
            </a:r>
            <a:r>
              <a:rPr lang="en-US" sz="2000" dirty="0" smtClean="0"/>
              <a:t> </a:t>
            </a:r>
            <a:r>
              <a:rPr lang="en-US" sz="2000" i="1" dirty="0" smtClean="0"/>
              <a:t>dominates</a:t>
            </a:r>
            <a:r>
              <a:rPr lang="en-US" sz="2000" dirty="0" smtClean="0"/>
              <a:t> </a:t>
            </a:r>
            <a:r>
              <a:rPr lang="en-US" sz="2000" i="1" dirty="0" smtClean="0"/>
              <a:t>q</a:t>
            </a:r>
            <a:r>
              <a:rPr lang="en-US" sz="2000" dirty="0" smtClean="0"/>
              <a:t> if x(</a:t>
            </a:r>
            <a:r>
              <a:rPr lang="en-US" sz="2000" i="1" dirty="0" smtClean="0"/>
              <a:t>p</a:t>
            </a:r>
            <a:r>
              <a:rPr lang="en-US" sz="2000" dirty="0" smtClean="0"/>
              <a:t>) &gt; x(</a:t>
            </a:r>
            <a:r>
              <a:rPr lang="en-US" sz="2000" i="1" dirty="0" smtClean="0"/>
              <a:t>q</a:t>
            </a:r>
            <a:r>
              <a:rPr lang="en-US" sz="2000" dirty="0" smtClean="0"/>
              <a:t>), y(</a:t>
            </a:r>
            <a:r>
              <a:rPr lang="en-US" sz="2000" i="1" dirty="0" smtClean="0"/>
              <a:t>p</a:t>
            </a:r>
            <a:r>
              <a:rPr lang="en-US" sz="2000" dirty="0" smtClean="0"/>
              <a:t>) &gt; y(</a:t>
            </a:r>
            <a:r>
              <a:rPr lang="en-US" sz="2000" i="1" dirty="0" smtClean="0"/>
              <a:t>q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The definition can be applied to other quadrants by swapping inequalities</a:t>
            </a:r>
          </a:p>
          <a:p>
            <a:pPr lvl="1"/>
            <a:r>
              <a:rPr lang="en-US" sz="2000" dirty="0" smtClean="0"/>
              <a:t>A rectangle enclosing R is </a:t>
            </a:r>
            <a:r>
              <a:rPr lang="en-US" sz="2000" i="1" dirty="0" smtClean="0"/>
              <a:t>B</a:t>
            </a:r>
            <a:r>
              <a:rPr lang="en-US" sz="2000" i="1" baseline="-25000" dirty="0" smtClean="0"/>
              <a:t>NE </a:t>
            </a:r>
            <a:r>
              <a:rPr lang="en-US" sz="2000" dirty="0" smtClean="0"/>
              <a:t>-empty </a:t>
            </a:r>
            <a:r>
              <a:rPr lang="en-US" sz="2000" dirty="0" smtClean="0"/>
              <a:t>if its </a:t>
            </a:r>
            <a:r>
              <a:rPr lang="en-US" sz="2000" dirty="0" smtClean="0"/>
              <a:t>NE corner does not dominate any points from </a:t>
            </a:r>
            <a:r>
              <a:rPr lang="en-US" sz="2000" i="1" dirty="0" smtClean="0"/>
              <a:t>B</a:t>
            </a:r>
            <a:r>
              <a:rPr lang="en-US" sz="2000" i="1" baseline="-25000" dirty="0" smtClean="0"/>
              <a:t>NE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i="1" dirty="0" smtClean="0"/>
              <a:t>staircase </a:t>
            </a:r>
            <a:r>
              <a:rPr lang="en-US" sz="2000" dirty="0" smtClean="0"/>
              <a:t>ST(</a:t>
            </a:r>
            <a:r>
              <a:rPr lang="en-US" sz="2000" i="1" dirty="0" smtClean="0"/>
              <a:t>NE</a:t>
            </a:r>
            <a:r>
              <a:rPr lang="en-US" sz="2000" dirty="0" smtClean="0"/>
              <a:t>) of </a:t>
            </a:r>
            <a:r>
              <a:rPr lang="en-US" sz="2000" i="1" dirty="0" smtClean="0"/>
              <a:t>B</a:t>
            </a:r>
            <a:r>
              <a:rPr lang="en-US" sz="2000" i="1" baseline="-25000" dirty="0" smtClean="0"/>
              <a:t>NE</a:t>
            </a:r>
            <a:r>
              <a:rPr lang="en-US" sz="2000" dirty="0" smtClean="0"/>
              <a:t>: </a:t>
            </a:r>
            <a:r>
              <a:rPr lang="en-US" sz="2000" dirty="0" smtClean="0"/>
              <a:t>the </a:t>
            </a:r>
            <a:r>
              <a:rPr lang="en-US" sz="2000" dirty="0" smtClean="0"/>
              <a:t>NE boundary of region not dominating any </a:t>
            </a:r>
            <a:r>
              <a:rPr lang="en-US" sz="2000" dirty="0" smtClean="0"/>
              <a:t>blue point </a:t>
            </a:r>
            <a:r>
              <a:rPr lang="en-US" sz="2000" dirty="0" smtClean="0"/>
              <a:t>in </a:t>
            </a:r>
            <a:r>
              <a:rPr lang="en-US" sz="2000" i="1" dirty="0" smtClean="0"/>
              <a:t>B</a:t>
            </a:r>
            <a:r>
              <a:rPr lang="en-US" sz="2000" i="1" baseline="-25000" dirty="0" smtClean="0"/>
              <a:t>NE</a:t>
            </a:r>
          </a:p>
          <a:p>
            <a:pPr lvl="1"/>
            <a:r>
              <a:rPr lang="en-US" sz="2000" dirty="0"/>
              <a:t>The largest red-blue separating rectangle is the largest rectangle containing </a:t>
            </a:r>
            <a:r>
              <a:rPr lang="en-US" sz="2000" i="1" dirty="0" err="1"/>
              <a:t>S</a:t>
            </a:r>
            <a:r>
              <a:rPr lang="en-US" sz="2000" i="1" baseline="-25000" dirty="0" err="1"/>
              <a:t>min</a:t>
            </a:r>
            <a:r>
              <a:rPr lang="en-US" sz="2000" dirty="0"/>
              <a:t> and not containing any point of any </a:t>
            </a:r>
            <a:r>
              <a:rPr lang="en-US" sz="2000" dirty="0" smtClean="0"/>
              <a:t>of the four staircases</a:t>
            </a:r>
            <a:endParaRPr lang="en-US" sz="2000" dirty="0"/>
          </a:p>
          <a:p>
            <a:pPr lvl="1"/>
            <a:endParaRPr lang="en-US" sz="2400" i="1" dirty="0" smtClean="0"/>
          </a:p>
        </p:txBody>
      </p:sp>
      <p:pic>
        <p:nvPicPr>
          <p:cNvPr id="5" name="Picture 4" descr="problem1.2_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267200"/>
            <a:ext cx="3992427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3695</TotalTime>
  <Words>1364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Largest Red-Blue Separating Rectangles</vt:lpstr>
      <vt:lpstr>Largest Red-Blue Separating Rectangle </vt:lpstr>
      <vt:lpstr>Our contributions</vt:lpstr>
      <vt:lpstr>Our contributions</vt:lpstr>
      <vt:lpstr>Motivation</vt:lpstr>
      <vt:lpstr>Related work</vt:lpstr>
      <vt:lpstr>Related Work</vt:lpstr>
      <vt:lpstr>Original Problem</vt:lpstr>
      <vt:lpstr>Original Problem</vt:lpstr>
      <vt:lpstr>Original  Staircase </vt:lpstr>
      <vt:lpstr>Blue Rectangle Problem</vt:lpstr>
      <vt:lpstr>Outliers Problem</vt:lpstr>
      <vt:lpstr>Outliers Problem</vt:lpstr>
      <vt:lpstr>Outliers Problem</vt:lpstr>
      <vt:lpstr>Outliers Problem</vt:lpstr>
      <vt:lpstr>Outliers Problem</vt:lpstr>
      <vt:lpstr>Outliers Problem</vt:lpstr>
      <vt:lpstr>Conclusion</vt:lpstr>
      <vt:lpstr>Open problems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Bogdan</dc:creator>
  <cp:lastModifiedBy>daescu</cp:lastModifiedBy>
  <cp:revision>205</cp:revision>
  <dcterms:created xsi:type="dcterms:W3CDTF">2016-10-22T15:09:13Z</dcterms:created>
  <dcterms:modified xsi:type="dcterms:W3CDTF">2016-10-25T19:13:05Z</dcterms:modified>
</cp:coreProperties>
</file>